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3" r:id="rId4"/>
    <p:sldId id="264" r:id="rId5"/>
    <p:sldId id="265" r:id="rId6"/>
    <p:sldId id="266" r:id="rId7"/>
    <p:sldId id="267" r:id="rId8"/>
    <p:sldId id="268" r:id="rId9"/>
    <p:sldId id="269" r:id="rId10"/>
    <p:sldId id="271"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DEAB4BC-FBB4-44EF-A5EF-70EE41E84AB7}" type="datetimeFigureOut">
              <a:rPr lang="el-GR" smtClean="0"/>
              <a:pPr/>
              <a:t>9/3/2023</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E87F5EE-B05B-444C-8962-C713F72BBA1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CDEAB4BC-FBB4-44EF-A5EF-70EE41E84AB7}" type="datetimeFigureOut">
              <a:rPr lang="el-GR" smtClean="0"/>
              <a:pPr/>
              <a:t>9/3/2023</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E87F5EE-B05B-444C-8962-C713F72BBA1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DEAB4BC-FBB4-44EF-A5EF-70EE41E84AB7}" type="datetimeFigureOut">
              <a:rPr lang="el-GR" smtClean="0"/>
              <a:pPr/>
              <a:t>9/3/2023</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0E87F5EE-B05B-444C-8962-C713F72BBA1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CDEAB4BC-FBB4-44EF-A5EF-70EE41E84AB7}" type="datetimeFigureOut">
              <a:rPr lang="el-GR" smtClean="0"/>
              <a:pPr/>
              <a:t>9/3/2023</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CDEAB4BC-FBB4-44EF-A5EF-70EE41E84AB7}" type="datetimeFigureOut">
              <a:rPr lang="el-GR" smtClean="0"/>
              <a:pPr/>
              <a:t>9/3/2023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E87F5EE-B05B-444C-8962-C713F72BBA18}"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DEAB4BC-FBB4-44EF-A5EF-70EE41E84AB7}" type="datetimeFigureOut">
              <a:rPr lang="el-GR" smtClean="0"/>
              <a:pPr/>
              <a:t>9/3/2023</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E87F5EE-B05B-444C-8962-C713F72BBA1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ΕΡΓΑΣΙΑ ΔΕΞΙΟΤΗΤΩΝ</a:t>
            </a:r>
            <a:endParaRPr lang="el-GR" dirty="0"/>
          </a:p>
        </p:txBody>
      </p:sp>
      <p:sp>
        <p:nvSpPr>
          <p:cNvPr id="3" name="2 - Θέση περιεχομένου"/>
          <p:cNvSpPr>
            <a:spLocks noGrp="1"/>
          </p:cNvSpPr>
          <p:nvPr>
            <p:ph idx="1"/>
          </p:nvPr>
        </p:nvSpPr>
        <p:spPr/>
        <p:txBody>
          <a:bodyPr>
            <a:normAutofit/>
          </a:bodyPr>
          <a:lstStyle/>
          <a:p>
            <a:endParaRPr lang="el-GR" dirty="0" smtClean="0"/>
          </a:p>
          <a:p>
            <a:endParaRPr lang="el-GR" dirty="0"/>
          </a:p>
          <a:p>
            <a:endParaRPr lang="el-GR" dirty="0" smtClean="0"/>
          </a:p>
          <a:p>
            <a:r>
              <a:rPr lang="el-GR" sz="2000" dirty="0" smtClean="0"/>
              <a:t>Σχολείο: 3</a:t>
            </a:r>
            <a:r>
              <a:rPr lang="el-GR" sz="2000" baseline="30000" dirty="0" smtClean="0"/>
              <a:t>ο</a:t>
            </a:r>
            <a:r>
              <a:rPr lang="el-GR" sz="2000" dirty="0" smtClean="0"/>
              <a:t> Γυμνάσιο Φλώρινας</a:t>
            </a:r>
          </a:p>
          <a:p>
            <a:r>
              <a:rPr lang="el-GR" sz="2000" dirty="0" smtClean="0"/>
              <a:t>Τμήμα: Γ’1</a:t>
            </a:r>
          </a:p>
          <a:p>
            <a:r>
              <a:rPr lang="el-GR" sz="2000" dirty="0" smtClean="0"/>
              <a:t>Έτος: 2022-23</a:t>
            </a:r>
          </a:p>
          <a:p>
            <a:r>
              <a:rPr lang="el-GR" sz="2000" dirty="0" smtClean="0"/>
              <a:t>Υπεύθυνη καθηγήτρια: Άννα </a:t>
            </a:r>
            <a:r>
              <a:rPr lang="el-GR" sz="2000" dirty="0" err="1" smtClean="0"/>
              <a:t>Σπέρκου</a:t>
            </a:r>
            <a:endParaRPr lang="el-GR" sz="2000" dirty="0" smtClean="0"/>
          </a:p>
          <a:p>
            <a:r>
              <a:rPr lang="el-GR" sz="2000" dirty="0" smtClean="0"/>
              <a:t>Θέμα εργασίας: Ένα μνημείο της πόλης μου/Το μνημείο του Ρώσου Στρατιώτη στη Φλώρινα</a:t>
            </a:r>
          </a:p>
          <a:p>
            <a:r>
              <a:rPr lang="el-GR" sz="2000" dirty="0" smtClean="0"/>
              <a:t>Μέλη ομάδας: Κάτια </a:t>
            </a:r>
            <a:r>
              <a:rPr lang="el-GR" sz="2000" dirty="0" err="1" smtClean="0"/>
              <a:t>Αϊβαλιώτη</a:t>
            </a:r>
            <a:r>
              <a:rPr lang="el-GR" sz="2000" dirty="0" smtClean="0"/>
              <a:t>, Αναστασία Μιχαήλ, Φωτεινή Μαϊόβη</a:t>
            </a:r>
            <a:r>
              <a:rPr lang="en-US" sz="2000" dirty="0" smtClean="0"/>
              <a:t>, </a:t>
            </a:r>
            <a:r>
              <a:rPr lang="el-GR" sz="2000" dirty="0" smtClean="0"/>
              <a:t>Κων/νος Μάνος</a:t>
            </a: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071538" y="2643182"/>
            <a:ext cx="6255488" cy="743507"/>
          </a:xfrm>
        </p:spPr>
        <p:txBody>
          <a:bodyPr/>
          <a:lstStyle/>
          <a:p>
            <a:pPr algn="ctr"/>
            <a:r>
              <a:rPr lang="el-GR" dirty="0" smtClean="0"/>
              <a:t>ΣΑΣ ΕΥΧΑΡΙΣΤΟΥΜΕ ΠΟΛΥ!</a:t>
            </a:r>
            <a:endParaRPr lang="el-GR" dirty="0"/>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20230301_183441 (1).jpg"/>
          <p:cNvPicPr>
            <a:picLocks noGrp="1" noChangeAspect="1" noChangeArrowheads="1"/>
          </p:cNvPicPr>
          <p:nvPr>
            <p:ph sz="half" idx="1"/>
          </p:nvPr>
        </p:nvPicPr>
        <p:blipFill>
          <a:blip r:embed="rId2" cstate="print"/>
          <a:srcRect/>
          <a:stretch>
            <a:fillRect/>
          </a:stretch>
        </p:blipFill>
        <p:spPr bwMode="auto">
          <a:xfrm>
            <a:off x="357159" y="571480"/>
            <a:ext cx="3763812" cy="5483246"/>
          </a:xfrm>
          <a:prstGeom prst="rect">
            <a:avLst/>
          </a:prstGeom>
          <a:ln>
            <a:noFill/>
          </a:ln>
          <a:effectLst>
            <a:outerShdw blurRad="190500" algn="tl" rotWithShape="0">
              <a:srgbClr val="000000">
                <a:alpha val="70000"/>
              </a:srgbClr>
            </a:outerShdw>
          </a:effectLst>
        </p:spPr>
      </p:pic>
      <p:sp>
        <p:nvSpPr>
          <p:cNvPr id="7" name="6 - Θέση περιεχομένου"/>
          <p:cNvSpPr>
            <a:spLocks noGrp="1"/>
          </p:cNvSpPr>
          <p:nvPr>
            <p:ph sz="half" idx="2"/>
          </p:nvPr>
        </p:nvSpPr>
        <p:spPr>
          <a:xfrm>
            <a:off x="4357686" y="1600200"/>
            <a:ext cx="3341562" cy="4525963"/>
          </a:xfrm>
        </p:spPr>
        <p:txBody>
          <a:bodyPr>
            <a:normAutofit fontScale="40000" lnSpcReduction="20000"/>
          </a:bodyPr>
          <a:lstStyle/>
          <a:p>
            <a:r>
              <a:rPr lang="el-GR" dirty="0" smtClean="0"/>
              <a:t>Πρόκειται για </a:t>
            </a:r>
            <a:r>
              <a:rPr lang="el-GR" b="1" dirty="0" smtClean="0"/>
              <a:t>ένα μνημείο</a:t>
            </a:r>
            <a:r>
              <a:rPr lang="el-GR" dirty="0" smtClean="0"/>
              <a:t> το όποιο βρίσκεται στην πόλη </a:t>
            </a:r>
            <a:r>
              <a:rPr lang="el-GR" b="1" dirty="0" smtClean="0"/>
              <a:t>της Φλώρινας</a:t>
            </a:r>
            <a:r>
              <a:rPr lang="el-GR" dirty="0" smtClean="0"/>
              <a:t> και παρουσιάζει έναν </a:t>
            </a:r>
            <a:r>
              <a:rPr lang="el-GR" b="1" dirty="0" smtClean="0"/>
              <a:t>Ρώσο Στρατιώτη</a:t>
            </a:r>
            <a:r>
              <a:rPr lang="el-GR" dirty="0" smtClean="0"/>
              <a:t>. Ο άνδρας αυτός </a:t>
            </a:r>
            <a:r>
              <a:rPr lang="el-GR" b="1" dirty="0" smtClean="0"/>
              <a:t>φέρει</a:t>
            </a:r>
            <a:r>
              <a:rPr lang="el-GR" dirty="0" smtClean="0"/>
              <a:t> την </a:t>
            </a:r>
            <a:r>
              <a:rPr lang="el-GR" b="1" dirty="0" smtClean="0"/>
              <a:t>παραδοσιακή πολεμική στολή των Ρώσων Στρατιωτών του Α’ Παγκοσμίου Πολέμου</a:t>
            </a:r>
            <a:r>
              <a:rPr lang="el-GR" dirty="0" smtClean="0"/>
              <a:t>. </a:t>
            </a:r>
            <a:r>
              <a:rPr lang="el-GR" b="1" dirty="0" smtClean="0"/>
              <a:t>Έχει ένα σακίδιο στην πλάτη</a:t>
            </a:r>
            <a:r>
              <a:rPr lang="el-GR" dirty="0" smtClean="0"/>
              <a:t> , </a:t>
            </a:r>
            <a:r>
              <a:rPr lang="el-GR" b="1" dirty="0" smtClean="0"/>
              <a:t>στο δεξί </a:t>
            </a:r>
            <a:r>
              <a:rPr lang="el-GR" dirty="0" smtClean="0"/>
              <a:t>του </a:t>
            </a:r>
            <a:r>
              <a:rPr lang="el-GR" b="1" dirty="0" smtClean="0"/>
              <a:t>χέρι</a:t>
            </a:r>
            <a:r>
              <a:rPr lang="el-GR" dirty="0" smtClean="0"/>
              <a:t> </a:t>
            </a:r>
            <a:r>
              <a:rPr lang="el-GR" b="1" dirty="0" smtClean="0"/>
              <a:t>κρατάει ένα μεγάλο τουφέκι </a:t>
            </a:r>
            <a:r>
              <a:rPr lang="el-GR" dirty="0" smtClean="0"/>
              <a:t>με εφ’ όπλου λόγχη τοποθετημένο όρθιο στο έδαφος, </a:t>
            </a:r>
            <a:r>
              <a:rPr lang="el-GR" b="1" dirty="0" smtClean="0"/>
              <a:t>ενώ στο αριστερό του χέρι έχει το πηλίκιο του</a:t>
            </a:r>
            <a:r>
              <a:rPr lang="el-GR" dirty="0" smtClean="0"/>
              <a:t>, γεγονός που συμβολίζει πως </a:t>
            </a:r>
            <a:r>
              <a:rPr lang="el-GR" b="1" dirty="0" smtClean="0"/>
              <a:t>ο άνδρας αυτός πενθεί για τους Ρώσους Στρατιώτες που έπεσαν στην μάχη της Φλώρινας</a:t>
            </a:r>
            <a:r>
              <a:rPr lang="el-GR" dirty="0" smtClean="0"/>
              <a:t>. Παρατηρούμε πως στον </a:t>
            </a:r>
            <a:r>
              <a:rPr lang="el-GR" b="1" dirty="0" smtClean="0"/>
              <a:t>αριστερό του ώμο έχει περασμένη μια κουβέρτα</a:t>
            </a:r>
            <a:r>
              <a:rPr lang="el-GR" dirty="0" smtClean="0"/>
              <a:t>. </a:t>
            </a:r>
            <a:r>
              <a:rPr lang="el-GR" b="1" dirty="0" smtClean="0"/>
              <a:t>Το δεξί του πόδι βρίσκεται πιο μπροστά από το αριστερό</a:t>
            </a:r>
            <a:r>
              <a:rPr lang="el-GR" dirty="0" smtClean="0"/>
              <a:t>, </a:t>
            </a:r>
            <a:r>
              <a:rPr lang="el-GR" b="1" dirty="0" smtClean="0"/>
              <a:t>φαίνεται</a:t>
            </a:r>
            <a:r>
              <a:rPr lang="el-GR" dirty="0" smtClean="0"/>
              <a:t> δηλαδή σαν ο στρατιώτης </a:t>
            </a:r>
            <a:r>
              <a:rPr lang="el-GR" b="1" dirty="0" smtClean="0"/>
              <a:t>να θέλει να περπατήσει, βρίσκεται εν κίνηση</a:t>
            </a:r>
            <a:r>
              <a:rPr lang="el-GR" dirty="0" smtClean="0"/>
              <a:t>. Μια </a:t>
            </a:r>
            <a:r>
              <a:rPr lang="el-GR" b="1" dirty="0" smtClean="0"/>
              <a:t>σκεπτική, κουρασμένη</a:t>
            </a:r>
            <a:r>
              <a:rPr lang="el-GR" dirty="0" smtClean="0"/>
              <a:t> και  ενδεχομένως </a:t>
            </a:r>
            <a:r>
              <a:rPr lang="el-GR" b="1" dirty="0" smtClean="0"/>
              <a:t>μελαγχολική έκφραση</a:t>
            </a:r>
            <a:r>
              <a:rPr lang="el-GR" dirty="0" smtClean="0"/>
              <a:t> παρατηρούμε στο πρόσωπο του. Μέσα </a:t>
            </a:r>
            <a:r>
              <a:rPr lang="el-GR" b="1" dirty="0" smtClean="0"/>
              <a:t>από το βλέμμα του αντανακλώνται η ανδρεία, η βαθιά προσήλωση στο πατριωτικό καθήκον και η θλίψη για τους συντρόφους του που χάθηκαν</a:t>
            </a:r>
            <a:r>
              <a:rPr lang="el-GR" dirty="0" smtClean="0"/>
              <a:t>. Διακρίνουμε μια </a:t>
            </a:r>
            <a:r>
              <a:rPr lang="el-GR" b="1" dirty="0" smtClean="0"/>
              <a:t>αβεβαιότητα και μια ανησυχία στο βλέμμα του</a:t>
            </a:r>
            <a:r>
              <a:rPr lang="el-GR" dirty="0" smtClean="0"/>
              <a:t>, ίσως να </a:t>
            </a:r>
            <a:r>
              <a:rPr lang="el-GR" b="1" dirty="0" smtClean="0"/>
              <a:t>ανησυχεί για την μοίρα που θα έχει ο ίδιος.</a:t>
            </a:r>
            <a:endParaRPr lang="el-GR" b="1" dirty="0"/>
          </a:p>
        </p:txBody>
      </p:sp>
      <p:sp>
        <p:nvSpPr>
          <p:cNvPr id="8" name="1 - Τίτλος"/>
          <p:cNvSpPr>
            <a:spLocks noGrp="1"/>
          </p:cNvSpPr>
          <p:nvPr>
            <p:ph type="title"/>
          </p:nvPr>
        </p:nvSpPr>
        <p:spPr>
          <a:xfrm>
            <a:off x="4572000" y="320040"/>
            <a:ext cx="3124200" cy="1143000"/>
          </a:xfrm>
        </p:spPr>
        <p:txBody>
          <a:bodyPr>
            <a:normAutofit/>
          </a:bodyPr>
          <a:lstStyle/>
          <a:p>
            <a:r>
              <a:rPr lang="el-GR" sz="1400" dirty="0" smtClean="0"/>
              <a:t>Η </a:t>
            </a:r>
            <a:r>
              <a:rPr lang="el-GR" sz="1400" dirty="0" err="1" smtClean="0"/>
              <a:t>εικονα</a:t>
            </a:r>
            <a:r>
              <a:rPr lang="el-GR" sz="1400" dirty="0" smtClean="0"/>
              <a:t> του </a:t>
            </a:r>
            <a:r>
              <a:rPr lang="el-GR" sz="1400" dirty="0" err="1" smtClean="0"/>
              <a:t>μνημειου</a:t>
            </a:r>
            <a:r>
              <a:rPr lang="el-GR" sz="1400" dirty="0" smtClean="0"/>
              <a:t> και οι </a:t>
            </a:r>
            <a:r>
              <a:rPr lang="el-GR" sz="1400" dirty="0" err="1" smtClean="0"/>
              <a:t>συμβολισμοι</a:t>
            </a:r>
            <a:r>
              <a:rPr lang="el-GR" sz="1400" dirty="0" smtClean="0"/>
              <a:t> </a:t>
            </a:r>
            <a:r>
              <a:rPr lang="el-GR" sz="1400" dirty="0" err="1" smtClean="0"/>
              <a:t>τησ</a:t>
            </a:r>
            <a:r>
              <a:rPr lang="el-GR" sz="1400" dirty="0" smtClean="0"/>
              <a:t> </a:t>
            </a:r>
            <a:r>
              <a:rPr lang="el-GR" sz="1400" dirty="0" err="1" smtClean="0"/>
              <a:t>καλλιτεχνικησ</a:t>
            </a:r>
            <a:r>
              <a:rPr lang="el-GR" sz="1400" dirty="0" smtClean="0"/>
              <a:t> του </a:t>
            </a:r>
            <a:r>
              <a:rPr lang="el-GR" sz="1400" dirty="0" err="1" smtClean="0"/>
              <a:t>αποδοσησ</a:t>
            </a:r>
            <a:endParaRPr lang="el-GR" sz="14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sz="half" idx="2"/>
          </p:nvPr>
        </p:nvSpPr>
        <p:spPr>
          <a:xfrm>
            <a:off x="4357686" y="571480"/>
            <a:ext cx="3341562" cy="2643206"/>
          </a:xfrm>
        </p:spPr>
        <p:txBody>
          <a:bodyPr>
            <a:normAutofit fontScale="40000" lnSpcReduction="20000"/>
          </a:bodyPr>
          <a:lstStyle/>
          <a:p>
            <a:r>
              <a:rPr lang="el-GR" dirty="0" smtClean="0"/>
              <a:t>Ακόμη, πίσω από το μνημείο του Ρώσου Στρατιώτη υπάρχει μια </a:t>
            </a:r>
            <a:r>
              <a:rPr lang="el-GR" b="1" dirty="0" smtClean="0"/>
              <a:t>μεγάλη κατακόρυφη στήλη</a:t>
            </a:r>
            <a:r>
              <a:rPr lang="el-GR" dirty="0" smtClean="0"/>
              <a:t>. Στο πάνω μέρος της και κεντρικά απεικονίζεται </a:t>
            </a:r>
            <a:r>
              <a:rPr lang="el-GR" b="1" dirty="0" smtClean="0"/>
              <a:t>ένας δικέφαλος αετός</a:t>
            </a:r>
            <a:r>
              <a:rPr lang="el-GR" dirty="0" smtClean="0"/>
              <a:t>. Ο δικέφαλος αετός είναι το </a:t>
            </a:r>
            <a:r>
              <a:rPr lang="el-GR" b="1" dirty="0" smtClean="0"/>
              <a:t>Αυτοκρατορικό έμβλημα της Ρωσίας</a:t>
            </a:r>
            <a:r>
              <a:rPr lang="el-GR" dirty="0" smtClean="0"/>
              <a:t>. Ακριβώς από κάτω υπάρχει </a:t>
            </a:r>
            <a:r>
              <a:rPr lang="el-GR" b="1" dirty="0" smtClean="0"/>
              <a:t>ένα κλαδί δάφνης με ένα ξίφος σε μορφή χιαστί</a:t>
            </a:r>
            <a:r>
              <a:rPr lang="el-GR" dirty="0" smtClean="0"/>
              <a:t>. </a:t>
            </a:r>
            <a:r>
              <a:rPr lang="el-GR" b="1" dirty="0" smtClean="0"/>
              <a:t>Το ξίφος συμβολίζει το πόλεμο. Το κλαδί δάφνης την ειρήνη. </a:t>
            </a:r>
            <a:r>
              <a:rPr lang="el-GR" dirty="0" smtClean="0"/>
              <a:t>Θα μπορούσαμε να ερμηνεύσουμε ίσως πως </a:t>
            </a:r>
            <a:r>
              <a:rPr lang="el-GR" b="1" dirty="0" smtClean="0"/>
              <a:t>τα δύο αυτά βρίσκονται σε μορφή χιαστί επειδή οι στρατιώτες αγωνίστηκαν και θυσιάστηκαν για να τελειώσει ο πόλεμος γρήγορα και να ξαναγεννηθεί η ειρήνη μεταξύ των λαών ή πως μετά τον πόλεμο-τις περισσότερες φορές- επέρχεται η ειρήνη</a:t>
            </a:r>
            <a:r>
              <a:rPr lang="el-GR" dirty="0" smtClean="0"/>
              <a:t>. Κάτω από τα δύο αυτά σύμβολα  υπάρχει ένας μικρός  Σταυρός και η επιγραφή του μνημείου στη ρώσικη γλώσσα</a:t>
            </a:r>
            <a:endParaRPr lang="el-GR" b="1" dirty="0"/>
          </a:p>
        </p:txBody>
      </p:sp>
      <p:pic>
        <p:nvPicPr>
          <p:cNvPr id="5" name="Picture 3" descr="C:\Users\user\Downloads\20230301_183518.jpg"/>
          <p:cNvPicPr>
            <a:picLocks noChangeAspect="1" noChangeArrowheads="1"/>
          </p:cNvPicPr>
          <p:nvPr/>
        </p:nvPicPr>
        <p:blipFill>
          <a:blip r:embed="rId2" cstate="print"/>
          <a:srcRect/>
          <a:stretch>
            <a:fillRect/>
          </a:stretch>
        </p:blipFill>
        <p:spPr bwMode="auto">
          <a:xfrm>
            <a:off x="500034" y="428604"/>
            <a:ext cx="3435586" cy="6000792"/>
          </a:xfrm>
          <a:prstGeom prst="rect">
            <a:avLst/>
          </a:prstGeom>
          <a:ln>
            <a:noFill/>
          </a:ln>
          <a:effectLst>
            <a:softEdge rad="112500"/>
          </a:effectLst>
        </p:spPr>
      </p:pic>
      <p:pic>
        <p:nvPicPr>
          <p:cNvPr id="9" name="Picture 2" descr="C:\Users\user\Downloads\20230301_183502.jpg"/>
          <p:cNvPicPr>
            <a:picLocks noGrp="1" noChangeAspect="1" noChangeArrowheads="1"/>
          </p:cNvPicPr>
          <p:nvPr>
            <p:ph sz="quarter" idx="4294967295"/>
          </p:nvPr>
        </p:nvPicPr>
        <p:blipFill>
          <a:blip r:embed="rId3" cstate="print"/>
          <a:srcRect/>
          <a:stretch>
            <a:fillRect/>
          </a:stretch>
        </p:blipFill>
        <p:spPr bwMode="auto">
          <a:xfrm>
            <a:off x="4214810" y="3429000"/>
            <a:ext cx="3521075" cy="2916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sz="half" idx="2"/>
          </p:nvPr>
        </p:nvSpPr>
        <p:spPr>
          <a:xfrm>
            <a:off x="4786314" y="285728"/>
            <a:ext cx="3341562" cy="5715040"/>
          </a:xfrm>
        </p:spPr>
        <p:txBody>
          <a:bodyPr>
            <a:normAutofit fontScale="32500" lnSpcReduction="20000"/>
          </a:bodyPr>
          <a:lstStyle/>
          <a:p>
            <a:pPr lvl="0">
              <a:buNone/>
            </a:pPr>
            <a:r>
              <a:rPr lang="el-GR" dirty="0" smtClean="0"/>
              <a:t>           </a:t>
            </a:r>
            <a:r>
              <a:rPr lang="el-GR" sz="4400" i="1" u="sng" dirty="0" smtClean="0"/>
              <a:t>Ποιοι έλαβαν την πρωτοβουλία ή ενέκριναν την υλοποίησή του;</a:t>
            </a:r>
          </a:p>
          <a:p>
            <a:pPr>
              <a:buNone/>
            </a:pPr>
            <a:endParaRPr lang="el-GR" sz="4400" b="1" dirty="0" smtClean="0"/>
          </a:p>
          <a:p>
            <a:pPr>
              <a:buNone/>
            </a:pPr>
            <a:r>
              <a:rPr lang="el-GR" sz="4400" b="1" dirty="0" smtClean="0"/>
              <a:t>       Στο</a:t>
            </a:r>
            <a:r>
              <a:rPr lang="el-GR" sz="4400" dirty="0" smtClean="0"/>
              <a:t> </a:t>
            </a:r>
            <a:r>
              <a:rPr lang="el-GR" sz="4400" b="1" dirty="0" smtClean="0"/>
              <a:t>πίσω μέρος της στήλης αναφέρονται τα ονόματα αυτών που αποφάσισαν την ανέγερση του Ρώσου Στρατιώτη, ο γλύπτης, οι χορηγοί και η ημερομηνία ανέγερσης του. Η ανέγερση</a:t>
            </a:r>
            <a:r>
              <a:rPr lang="el-GR" sz="4400" dirty="0" smtClean="0"/>
              <a:t> του μνημείου </a:t>
            </a:r>
            <a:r>
              <a:rPr lang="el-GR" sz="4400" b="1" dirty="0" smtClean="0"/>
              <a:t>έγινε με πρωτοβουλία του Πρώην Γενικού Πρόξενου της Ρωσίας στην Θεσσαλονίκη </a:t>
            </a:r>
            <a:r>
              <a:rPr lang="el-GR" sz="4400" b="1" dirty="0" err="1" smtClean="0"/>
              <a:t>Αλεξέι</a:t>
            </a:r>
            <a:r>
              <a:rPr lang="el-GR" sz="4400" b="1" dirty="0" smtClean="0"/>
              <a:t> </a:t>
            </a:r>
            <a:r>
              <a:rPr lang="el-GR" sz="4400" b="1" dirty="0" err="1" smtClean="0"/>
              <a:t>Ποπόβ</a:t>
            </a:r>
            <a:r>
              <a:rPr lang="el-GR" sz="4400" b="1" dirty="0" smtClean="0"/>
              <a:t> και με την υποστήριξη της Ομοσπονδίας Ελληνικών Συλλόγων της Ρωσία</a:t>
            </a:r>
            <a:r>
              <a:rPr lang="el-GR" sz="4400" dirty="0" smtClean="0"/>
              <a:t>ς και </a:t>
            </a:r>
            <a:r>
              <a:rPr lang="el-GR" sz="4400" b="1" dirty="0" smtClean="0"/>
              <a:t>του </a:t>
            </a:r>
            <a:r>
              <a:rPr lang="el-GR" sz="4400" b="1" dirty="0" err="1" smtClean="0"/>
              <a:t>Φιλανθρωπικου</a:t>
            </a:r>
            <a:r>
              <a:rPr lang="el-GR" sz="4400" b="1" dirty="0" smtClean="0"/>
              <a:t> </a:t>
            </a:r>
            <a:r>
              <a:rPr lang="el-GR" sz="4400" b="1" dirty="0" err="1" smtClean="0"/>
              <a:t>ίδρυματος</a:t>
            </a:r>
            <a:r>
              <a:rPr lang="el-GR" sz="4400" b="1" dirty="0" smtClean="0"/>
              <a:t> του Ιβάν Σαββίδη</a:t>
            </a:r>
            <a:r>
              <a:rPr lang="el-GR" sz="4400" dirty="0" smtClean="0"/>
              <a:t>. </a:t>
            </a:r>
            <a:r>
              <a:rPr lang="el-GR" sz="4400" b="1" dirty="0" smtClean="0"/>
              <a:t>Το μνημείο αυτό πέρα από το</a:t>
            </a:r>
            <a:r>
              <a:rPr lang="el-GR" sz="4400" dirty="0" smtClean="0"/>
              <a:t> γεγονός </a:t>
            </a:r>
            <a:r>
              <a:rPr lang="el-GR" sz="4400" b="1" dirty="0" smtClean="0"/>
              <a:t>ότι ανεγέρθηκε για να τιμήσει τους Ρώσους στρατιώτες και Αξιωματικούς του πολέμου, αποτελεί και ένα αντιπολεμικό σύμβολο που έχει σκοπό να συμφιλιώσει τους δύο λαούς Ελλάδας-Ρωσίας, να τους υπενθυμίζει τις δύσκολες εκείνες ημέρες του πολέμου, τις ζωές που χάθηκαν και να τους αποτρέψει από την δημιουργία νέου πολέμου</a:t>
            </a:r>
            <a:r>
              <a:rPr lang="el-GR" sz="4400" dirty="0" smtClean="0"/>
              <a:t>. </a:t>
            </a:r>
            <a:endParaRPr lang="el-GR" b="1" dirty="0"/>
          </a:p>
        </p:txBody>
      </p:sp>
      <p:pic>
        <p:nvPicPr>
          <p:cNvPr id="3074" name="Picture 2" descr="C:\Users\user\Downloads\20230301_183528.jpg"/>
          <p:cNvPicPr>
            <a:picLocks noGrp="1" noChangeAspect="1" noChangeArrowheads="1"/>
          </p:cNvPicPr>
          <p:nvPr>
            <p:ph sz="half" idx="1"/>
          </p:nvPr>
        </p:nvPicPr>
        <p:blipFill>
          <a:blip r:embed="rId2" cstate="print"/>
          <a:srcRect/>
          <a:stretch>
            <a:fillRect/>
          </a:stretch>
        </p:blipFill>
        <p:spPr bwMode="auto">
          <a:xfrm>
            <a:off x="357158" y="1428736"/>
            <a:ext cx="4286280" cy="32147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sz="half" idx="2"/>
          </p:nvPr>
        </p:nvSpPr>
        <p:spPr>
          <a:xfrm>
            <a:off x="4714876" y="285729"/>
            <a:ext cx="3198686" cy="3071834"/>
          </a:xfrm>
        </p:spPr>
        <p:txBody>
          <a:bodyPr>
            <a:normAutofit fontScale="92500" lnSpcReduction="20000"/>
          </a:bodyPr>
          <a:lstStyle/>
          <a:p>
            <a:r>
              <a:rPr lang="el-GR" sz="1500" dirty="0" smtClean="0"/>
              <a:t>Στην βάση του μνημείου  του Ρώσου Στρατιώτη παρατηρούμε μια επιγραφή.«ΣΤΟΥΣ ΡΩΣΟΥΣ ΣΤΡΑΤΙΩΤΕΣ ΤΟΥ ΜΑΚΕΔΟΝΙΚΟΥ ΜΕΤΩΠΟΥ ΤΟΥ Α΄ΠΑΓΚΟΣΜΙΟΥ ΠΟΛΕΜΟΥ ΠΕΣΟΝΤΕΣ ΣΤΗ ΜΑΧΗ ΤΗΣ ΦΛΩΡΙΝΑΣ  ΤΟΝ ΣΕΠΤΕΜΒΡΙΟ ΤΟΥ 1916». Η ίδια επιγραφή βρίσκεται και στην κατακόρυφη μαρμάρινη πλάκα πίσω από τον άνδρα στρατιώτη όμως στην ρωσική γλώσσα και αναφέρεται στους Ρώσους στρατιώτες και Αξιωματικούς που θυσιάστηκαν παίρνοντας μέρος στην μάχη για την απελευθέρωση της Φλώρινας από τους Βούλγαρους το 1916.</a:t>
            </a:r>
          </a:p>
          <a:p>
            <a:endParaRPr lang="el-GR" b="1" dirty="0"/>
          </a:p>
        </p:txBody>
      </p:sp>
      <p:pic>
        <p:nvPicPr>
          <p:cNvPr id="4098" name="Picture 2" descr="C:\Users\user\Downloads\20230301_183451.jpg"/>
          <p:cNvPicPr>
            <a:picLocks noGrp="1" noChangeAspect="1" noChangeArrowheads="1"/>
          </p:cNvPicPr>
          <p:nvPr>
            <p:ph sz="half" idx="1"/>
          </p:nvPr>
        </p:nvPicPr>
        <p:blipFill>
          <a:blip r:embed="rId2" cstate="print"/>
          <a:srcRect/>
          <a:stretch>
            <a:fillRect/>
          </a:stretch>
        </p:blipFill>
        <p:spPr bwMode="auto">
          <a:xfrm>
            <a:off x="142844" y="1571612"/>
            <a:ext cx="4092192" cy="2643206"/>
          </a:xfrm>
          <a:prstGeom prst="rect">
            <a:avLst/>
          </a:prstGeom>
          <a:ln>
            <a:noFill/>
          </a:ln>
          <a:effectLst>
            <a:outerShdw blurRad="292100" dist="139700" dir="2700000" algn="tl" rotWithShape="0">
              <a:srgbClr val="333333">
                <a:alpha val="65000"/>
              </a:srgbClr>
            </a:outerShdw>
          </a:effectLst>
        </p:spPr>
      </p:pic>
      <p:pic>
        <p:nvPicPr>
          <p:cNvPr id="9" name="Picture 2" descr="C:\Users\user\Downloads\20230301_183502.jpg"/>
          <p:cNvPicPr>
            <a:picLocks noChangeAspect="1" noChangeArrowheads="1"/>
          </p:cNvPicPr>
          <p:nvPr/>
        </p:nvPicPr>
        <p:blipFill>
          <a:blip r:embed="rId3" cstate="print"/>
          <a:srcRect/>
          <a:stretch>
            <a:fillRect/>
          </a:stretch>
        </p:blipFill>
        <p:spPr bwMode="auto">
          <a:xfrm>
            <a:off x="4500562" y="3571876"/>
            <a:ext cx="3521075" cy="2916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20230301_183441 (1).jpg"/>
          <p:cNvPicPr>
            <a:picLocks noGrp="1" noChangeAspect="1" noChangeArrowheads="1"/>
          </p:cNvPicPr>
          <p:nvPr>
            <p:ph sz="half" idx="1"/>
          </p:nvPr>
        </p:nvPicPr>
        <p:blipFill>
          <a:blip r:embed="rId2" cstate="print"/>
          <a:srcRect/>
          <a:stretch>
            <a:fillRect/>
          </a:stretch>
        </p:blipFill>
        <p:spPr bwMode="auto">
          <a:xfrm>
            <a:off x="500034" y="714356"/>
            <a:ext cx="4000527" cy="5643602"/>
          </a:xfrm>
          <a:prstGeom prst="rect">
            <a:avLst/>
          </a:prstGeom>
          <a:ln>
            <a:noFill/>
          </a:ln>
          <a:effectLst>
            <a:outerShdw blurRad="190500" algn="tl" rotWithShape="0">
              <a:srgbClr val="000000">
                <a:alpha val="70000"/>
              </a:srgbClr>
            </a:outerShdw>
          </a:effectLst>
        </p:spPr>
      </p:pic>
      <p:sp>
        <p:nvSpPr>
          <p:cNvPr id="7" name="6 - Θέση περιεχομένου"/>
          <p:cNvSpPr>
            <a:spLocks noGrp="1"/>
          </p:cNvSpPr>
          <p:nvPr>
            <p:ph sz="half" idx="2"/>
          </p:nvPr>
        </p:nvSpPr>
        <p:spPr>
          <a:xfrm>
            <a:off x="4357686" y="142852"/>
            <a:ext cx="3341562" cy="4857785"/>
          </a:xfrm>
        </p:spPr>
        <p:txBody>
          <a:bodyPr>
            <a:normAutofit fontScale="25000" lnSpcReduction="20000"/>
          </a:bodyPr>
          <a:lstStyle/>
          <a:p>
            <a:pPr lvl="0">
              <a:buNone/>
            </a:pPr>
            <a:r>
              <a:rPr lang="el-GR" sz="3600" b="1" dirty="0" smtClean="0"/>
              <a:t>        </a:t>
            </a:r>
            <a:r>
              <a:rPr lang="el-GR" sz="4000" i="1" u="sng" dirty="0" smtClean="0"/>
              <a:t>Πότε δημιουργήθηκε το μνημείο και από ποιον;</a:t>
            </a:r>
          </a:p>
          <a:p>
            <a:pPr>
              <a:buNone/>
            </a:pPr>
            <a:endParaRPr lang="el-GR" sz="3600" b="1" dirty="0" smtClean="0"/>
          </a:p>
          <a:p>
            <a:pPr>
              <a:buNone/>
            </a:pPr>
            <a:r>
              <a:rPr lang="el-GR" sz="3600" b="1" dirty="0" smtClean="0"/>
              <a:t>        Τα αποκαλυπτήρια του μνημείου </a:t>
            </a:r>
            <a:r>
              <a:rPr lang="el-GR" sz="3600" dirty="0" smtClean="0"/>
              <a:t>του Ρώσου Στρατιώτη </a:t>
            </a:r>
            <a:r>
              <a:rPr lang="el-GR" sz="3600" b="1" dirty="0" smtClean="0"/>
              <a:t>έγιναν το Σάββατο 19 Δεκεμβρίου 2015 στις 12:00</a:t>
            </a:r>
            <a:r>
              <a:rPr lang="el-GR" sz="3600" dirty="0" smtClean="0"/>
              <a:t> το μεσημέρι. Στα αποκαλυπτήρια αυτά </a:t>
            </a:r>
            <a:r>
              <a:rPr lang="el-GR" sz="3600" b="1" dirty="0" smtClean="0"/>
              <a:t>παρευρέθηκαν ο Μητροπολίτης Φλώρινας-</a:t>
            </a:r>
            <a:r>
              <a:rPr lang="el-GR" sz="3600" b="1" dirty="0" err="1" smtClean="0"/>
              <a:t>Πρεσπών</a:t>
            </a:r>
            <a:r>
              <a:rPr lang="el-GR" sz="3600" b="1" dirty="0" smtClean="0"/>
              <a:t> και Εορδαίας Θεόκλητος</a:t>
            </a:r>
            <a:r>
              <a:rPr lang="el-GR" sz="3600" dirty="0" smtClean="0"/>
              <a:t>, </a:t>
            </a:r>
            <a:r>
              <a:rPr lang="el-GR" sz="3600" b="1" dirty="0" smtClean="0"/>
              <a:t>ο</a:t>
            </a:r>
            <a:r>
              <a:rPr lang="el-GR" sz="3600" dirty="0" smtClean="0"/>
              <a:t> τότε </a:t>
            </a:r>
            <a:r>
              <a:rPr lang="el-GR" sz="3600" b="1" dirty="0" smtClean="0"/>
              <a:t>Δήμαρχος Φλώρινας Ιωάννης Βοσκόπουλος</a:t>
            </a:r>
            <a:r>
              <a:rPr lang="el-GR" sz="3600" dirty="0" smtClean="0"/>
              <a:t>, </a:t>
            </a:r>
            <a:r>
              <a:rPr lang="el-GR" sz="3600" b="1" dirty="0" smtClean="0"/>
              <a:t>ο</a:t>
            </a:r>
            <a:r>
              <a:rPr lang="el-GR" sz="3600" dirty="0" smtClean="0"/>
              <a:t> </a:t>
            </a:r>
            <a:r>
              <a:rPr lang="el-GR" sz="3600" b="1" dirty="0" smtClean="0"/>
              <a:t>Πρώην Γενικός Πρόξενος της Ρωσίας στην Θεσσαλονίκη </a:t>
            </a:r>
            <a:r>
              <a:rPr lang="el-GR" sz="3600" b="1" dirty="0" err="1" smtClean="0"/>
              <a:t>Αλεξέι</a:t>
            </a:r>
            <a:r>
              <a:rPr lang="el-GR" sz="3600" b="1" dirty="0" smtClean="0"/>
              <a:t> </a:t>
            </a:r>
            <a:r>
              <a:rPr lang="el-GR" sz="3600" b="1" dirty="0" err="1" smtClean="0"/>
              <a:t>Ανατολίεβιτς</a:t>
            </a:r>
            <a:r>
              <a:rPr lang="el-GR" sz="3600" b="1" dirty="0" smtClean="0"/>
              <a:t> </a:t>
            </a:r>
            <a:r>
              <a:rPr lang="el-GR" sz="3600" b="1" dirty="0" err="1" smtClean="0"/>
              <a:t>Ποπόβ</a:t>
            </a:r>
            <a:r>
              <a:rPr lang="el-GR" sz="3600" dirty="0" smtClean="0"/>
              <a:t>, </a:t>
            </a:r>
            <a:r>
              <a:rPr lang="el-GR" sz="3600" b="1" dirty="0" smtClean="0"/>
              <a:t>ο Στρατιωτικός ακόλουθος της Ρωσικής Πρεσβείας</a:t>
            </a:r>
            <a:r>
              <a:rPr lang="el-GR" sz="3600" dirty="0" smtClean="0"/>
              <a:t>, </a:t>
            </a:r>
            <a:r>
              <a:rPr lang="el-GR" sz="3600" b="1" dirty="0" smtClean="0"/>
              <a:t>ο</a:t>
            </a:r>
            <a:r>
              <a:rPr lang="el-GR" sz="3600" dirty="0" smtClean="0"/>
              <a:t> τότε </a:t>
            </a:r>
            <a:r>
              <a:rPr lang="el-GR" sz="3600" b="1" dirty="0" err="1" smtClean="0"/>
              <a:t>αντιπεριφερειάρχης</a:t>
            </a:r>
            <a:r>
              <a:rPr lang="el-GR" sz="3600" b="1" dirty="0" smtClean="0"/>
              <a:t> </a:t>
            </a:r>
            <a:r>
              <a:rPr lang="el-GR" sz="3600" dirty="0" smtClean="0"/>
              <a:t>και πλήθος από </a:t>
            </a:r>
            <a:r>
              <a:rPr lang="el-GR" sz="3600" b="1" dirty="0" smtClean="0"/>
              <a:t>στρατιώτες</a:t>
            </a:r>
            <a:r>
              <a:rPr lang="el-GR" sz="3600" dirty="0" smtClean="0"/>
              <a:t> και </a:t>
            </a:r>
            <a:r>
              <a:rPr lang="el-GR" sz="3600" b="1" dirty="0" smtClean="0"/>
              <a:t>πολίτες</a:t>
            </a:r>
            <a:r>
              <a:rPr lang="el-GR" sz="3600" dirty="0" smtClean="0"/>
              <a:t> της πόλης. </a:t>
            </a:r>
            <a:r>
              <a:rPr lang="el-GR" sz="3600" b="1" i="1" dirty="0" smtClean="0"/>
              <a:t>Τοποθετήθηκε  από τον Δήμο Φλώρινας με αφορμή την συμπλήρωση 100 χρόνων από την άφιξη των δυνάμεων της </a:t>
            </a:r>
            <a:r>
              <a:rPr lang="el-GR" sz="3600" b="1" i="1" dirty="0" err="1" smtClean="0"/>
              <a:t>Αντάντ</a:t>
            </a:r>
            <a:r>
              <a:rPr lang="el-GR" sz="3600" b="1" i="1" dirty="0" smtClean="0"/>
              <a:t> στην Θεσσαλονίκη και το άνοιγμα του Μακεδονικού Μετώπου του Α’ Παγκοσμίου Πολέμου.</a:t>
            </a:r>
            <a:r>
              <a:rPr lang="el-GR" sz="3600" dirty="0" smtClean="0"/>
              <a:t> </a:t>
            </a:r>
            <a:r>
              <a:rPr lang="el-GR" sz="3600" b="1" dirty="0" smtClean="0"/>
              <a:t>Δημιουργός του </a:t>
            </a:r>
            <a:r>
              <a:rPr lang="el-GR" sz="3600" b="1" dirty="0" err="1" smtClean="0"/>
              <a:t>μημείου</a:t>
            </a:r>
            <a:r>
              <a:rPr lang="el-GR" sz="3600" b="1" dirty="0" smtClean="0"/>
              <a:t> </a:t>
            </a:r>
            <a:r>
              <a:rPr lang="el-GR" sz="3600" dirty="0" smtClean="0"/>
              <a:t>είναι </a:t>
            </a:r>
            <a:r>
              <a:rPr lang="el-GR" sz="3600" b="1" dirty="0" smtClean="0"/>
              <a:t>ο Γιώργος </a:t>
            </a:r>
            <a:r>
              <a:rPr lang="el-GR" sz="3600" b="1" dirty="0" err="1" smtClean="0"/>
              <a:t>Κικώτης</a:t>
            </a:r>
            <a:r>
              <a:rPr lang="el-GR" sz="3600" dirty="0" smtClean="0"/>
              <a:t>. Ο Γιώργος </a:t>
            </a:r>
            <a:r>
              <a:rPr lang="el-GR" sz="3600" dirty="0" err="1" smtClean="0"/>
              <a:t>Κικώτης</a:t>
            </a:r>
            <a:r>
              <a:rPr lang="el-GR" sz="3600" dirty="0" smtClean="0"/>
              <a:t> </a:t>
            </a:r>
            <a:r>
              <a:rPr lang="el-GR" sz="3600" b="1" dirty="0" smtClean="0"/>
              <a:t>γεννήθηκε το 1968 στην Άλμα-</a:t>
            </a:r>
            <a:r>
              <a:rPr lang="el-GR" sz="3600" b="1" dirty="0" err="1" smtClean="0"/>
              <a:t>Άτα</a:t>
            </a:r>
            <a:r>
              <a:rPr lang="el-GR" sz="3600" b="1" dirty="0" smtClean="0"/>
              <a:t> της Πρώην Σοβιετικής Ένωσης</a:t>
            </a:r>
            <a:r>
              <a:rPr lang="el-GR" sz="3600" dirty="0" smtClean="0"/>
              <a:t>. Η λατρεία του για την τέχνη και την γλυπτική τον οδήγησε αρχικά στην </a:t>
            </a:r>
            <a:r>
              <a:rPr lang="el-GR" sz="3600" b="1" dirty="0" smtClean="0"/>
              <a:t>Ανώτερη Σχολή Καλών Τεχνών και συγκεκριμένα στο τμήμα της γλυπτικής της </a:t>
            </a:r>
            <a:r>
              <a:rPr lang="el-GR" sz="3600" b="1" dirty="0" err="1" smtClean="0"/>
              <a:t>Άλμας</a:t>
            </a:r>
            <a:r>
              <a:rPr lang="el-GR" sz="3600" b="1" dirty="0" smtClean="0"/>
              <a:t> </a:t>
            </a:r>
            <a:r>
              <a:rPr lang="el-GR" sz="3600" dirty="0" smtClean="0"/>
              <a:t>όπου και αποφοίτησε. </a:t>
            </a:r>
            <a:r>
              <a:rPr lang="el-GR" sz="3600" b="1" dirty="0" smtClean="0"/>
              <a:t>Παράλληλα με τις σπουδές του </a:t>
            </a:r>
            <a:r>
              <a:rPr lang="el-GR" sz="3600" b="1" dirty="0" err="1" smtClean="0"/>
              <a:t>παρακολοθούσε</a:t>
            </a:r>
            <a:r>
              <a:rPr lang="el-GR" sz="3600" b="1" dirty="0" smtClean="0"/>
              <a:t> σεμινάρια γλυπτικής στην Ανώτατη Σχολή Καλών Τεχνών </a:t>
            </a:r>
            <a:r>
              <a:rPr lang="el-GR" sz="3600" b="1" dirty="0" err="1" smtClean="0"/>
              <a:t>Στρογκάνοφ</a:t>
            </a:r>
            <a:r>
              <a:rPr lang="el-GR" sz="3600" b="1" dirty="0" smtClean="0"/>
              <a:t> στην Μόσχα</a:t>
            </a:r>
            <a:r>
              <a:rPr lang="el-GR" sz="3600" dirty="0" smtClean="0"/>
              <a:t> (1992-1995). Το πάθος του για την τέχνη δεν σταμάτησε εκεί. Το </a:t>
            </a:r>
            <a:r>
              <a:rPr lang="el-GR" sz="3600" b="1" dirty="0" smtClean="0"/>
              <a:t>2010  αποφοίτησε </a:t>
            </a:r>
            <a:r>
              <a:rPr lang="el-GR" sz="3600" dirty="0" smtClean="0"/>
              <a:t>με βαθμό άριστα </a:t>
            </a:r>
            <a:r>
              <a:rPr lang="el-GR" sz="3600" b="1" dirty="0" smtClean="0"/>
              <a:t>από την Σχολή Καλών Τεχνών του Αριστοτελείου Πανεπιστημίου Θεσσαλονίκης.</a:t>
            </a:r>
            <a:r>
              <a:rPr lang="el-GR" sz="3600" dirty="0" smtClean="0"/>
              <a:t> </a:t>
            </a:r>
            <a:r>
              <a:rPr lang="el-GR" sz="3600" b="1" dirty="0" smtClean="0"/>
              <a:t>Μένει μόνιμα στο Μεσαίο Θεσσαλονίκης όπου και διατηρεί και το δικό του εργαστήριο γλυπτικής</a:t>
            </a:r>
            <a:r>
              <a:rPr lang="el-GR" sz="3600" dirty="0" smtClean="0"/>
              <a:t>. Ταυτόχρονα, </a:t>
            </a:r>
            <a:r>
              <a:rPr lang="el-GR" sz="3600" b="1" dirty="0" smtClean="0"/>
              <a:t>εργάζεται στη δημόσια εκπαίδευση σαν εικαστικός</a:t>
            </a:r>
            <a:r>
              <a:rPr lang="el-GR" sz="3600" dirty="0" smtClean="0"/>
              <a:t>. Ο καλλιτέχνης έχει στο ενεργητικό του γύρω στα </a:t>
            </a:r>
            <a:r>
              <a:rPr lang="el-GR" sz="3600" b="1" dirty="0" smtClean="0"/>
              <a:t>50 έργα σε δημόσιους και ιδιωτικούς χώρους στην Ελλάδα και στο εξωτερικό</a:t>
            </a:r>
            <a:r>
              <a:rPr lang="el-GR" sz="3600" dirty="0" smtClean="0"/>
              <a:t>. </a:t>
            </a:r>
            <a:r>
              <a:rPr lang="el-GR" sz="3600" b="1" dirty="0" smtClean="0"/>
              <a:t>Τα γλυπτά του Καλλιτέχνη βρίσκονται σε πολλές ιδιωτικές συλλογές στην Ελλάδα, στην Ρωσία , στην Γερμανία, στην Αγγλία, στις ΗΠΑ , στην Γεωργία, στο Καζακστάν και στην Αυστραλία. </a:t>
            </a:r>
            <a:r>
              <a:rPr lang="el-GR" sz="3600" dirty="0" smtClean="0"/>
              <a:t>Επίσης, ο ίδιος έχει πάρει αρκετές </a:t>
            </a:r>
            <a:r>
              <a:rPr lang="el-GR" sz="3600" b="1" dirty="0" smtClean="0"/>
              <a:t>διακρίσεις και βραβεία</a:t>
            </a:r>
            <a:endParaRPr lang="el-GR" sz="3600" b="1" i="1" dirty="0" smtClean="0"/>
          </a:p>
          <a:p>
            <a:endParaRPr lang="el-GR" b="1" dirty="0"/>
          </a:p>
        </p:txBody>
      </p:sp>
      <p:pic>
        <p:nvPicPr>
          <p:cNvPr id="5123" name="Picture 3" descr="C:\Users\user\Downloads\Screenshot_20230301_210048_One UI Home.jpg"/>
          <p:cNvPicPr>
            <a:picLocks noChangeAspect="1" noChangeArrowheads="1"/>
          </p:cNvPicPr>
          <p:nvPr/>
        </p:nvPicPr>
        <p:blipFill>
          <a:blip r:embed="rId3"/>
          <a:srcRect/>
          <a:stretch>
            <a:fillRect/>
          </a:stretch>
        </p:blipFill>
        <p:spPr bwMode="auto">
          <a:xfrm>
            <a:off x="4786314" y="4786322"/>
            <a:ext cx="2857520" cy="1928826"/>
          </a:xfrm>
          <a:prstGeom prst="rect">
            <a:avLst/>
          </a:prstGeom>
          <a:ln>
            <a:noFill/>
          </a:ln>
          <a:effectLst>
            <a:outerShdw blurRad="190500" algn="tl" rotWithShape="0">
              <a:srgbClr val="000000">
                <a:alpha val="70000"/>
              </a:srgbClr>
            </a:outerShdw>
          </a:effectLst>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5429264"/>
            <a:ext cx="7400948" cy="895336"/>
          </a:xfrm>
        </p:spPr>
        <p:txBody>
          <a:bodyPr>
            <a:normAutofit fontScale="85000" lnSpcReduction="20000"/>
          </a:bodyPr>
          <a:lstStyle/>
          <a:p>
            <a:r>
              <a:rPr lang="el-GR" b="0" dirty="0" smtClean="0"/>
              <a:t>Το μνημείο είναι φιλοτεχνημένο από ορείχαλκο. Το ξίφος, το κλαδί δάφνης, ο δικέφαλος αετός και ο μικρός Σταυρός είναι εξίσου από ορείχαλκο. Η βάση και η στήλη πίσω από το μνημείο και πάνω όπου βρίσκονται τα σύμβολα είναι από μάρμαρο. Το ύψος του μνημείου φτάνει τα 3,5 μέτρα.</a:t>
            </a:r>
            <a:endParaRPr lang="el-GR" dirty="0"/>
          </a:p>
        </p:txBody>
      </p:sp>
      <p:sp>
        <p:nvSpPr>
          <p:cNvPr id="4" name="3 - Θέση κειμένου"/>
          <p:cNvSpPr>
            <a:spLocks noGrp="1"/>
          </p:cNvSpPr>
          <p:nvPr>
            <p:ph type="body" sz="half" idx="3"/>
          </p:nvPr>
        </p:nvSpPr>
        <p:spPr>
          <a:xfrm>
            <a:off x="2500298" y="142852"/>
            <a:ext cx="3520440" cy="457200"/>
          </a:xfrm>
        </p:spPr>
        <p:txBody>
          <a:bodyPr>
            <a:noAutofit/>
          </a:bodyPr>
          <a:lstStyle/>
          <a:p>
            <a:pPr lvl="0"/>
            <a:endParaRPr lang="el-GR" sz="1200" dirty="0" smtClean="0"/>
          </a:p>
          <a:p>
            <a:pPr lvl="0"/>
            <a:r>
              <a:rPr lang="el-GR" sz="1200" dirty="0" smtClean="0"/>
              <a:t>Ποια υλικά έχουν χρησιμοποιηθεί για τη δημιουργία του;</a:t>
            </a:r>
          </a:p>
          <a:p>
            <a:endParaRPr lang="el-GR" sz="1200" dirty="0"/>
          </a:p>
        </p:txBody>
      </p:sp>
      <p:pic>
        <p:nvPicPr>
          <p:cNvPr id="20482" name="Picture 2" descr="C:\Users\user\Downloads\Screenshot_20230301_210456_One UI Home.jpg"/>
          <p:cNvPicPr>
            <a:picLocks noChangeAspect="1" noChangeArrowheads="1"/>
          </p:cNvPicPr>
          <p:nvPr/>
        </p:nvPicPr>
        <p:blipFill>
          <a:blip r:embed="rId2"/>
          <a:srcRect/>
          <a:stretch>
            <a:fillRect/>
          </a:stretch>
        </p:blipFill>
        <p:spPr bwMode="auto">
          <a:xfrm>
            <a:off x="500034" y="714356"/>
            <a:ext cx="3357586" cy="4500594"/>
          </a:xfrm>
          <a:prstGeom prst="rect">
            <a:avLst/>
          </a:prstGeom>
          <a:ln w="12700" cap="sq">
            <a:solidFill>
              <a:schemeClr val="tx1"/>
            </a:solidFill>
            <a:prstDash val="dash"/>
            <a:miter lim="800000"/>
          </a:ln>
          <a:effectLst>
            <a:outerShdw blurRad="57150" dist="50800" dir="2700000" algn="tl" rotWithShape="0">
              <a:srgbClr val="000000">
                <a:alpha val="40000"/>
              </a:srgbClr>
            </a:outerShdw>
          </a:effectLst>
        </p:spPr>
      </p:pic>
      <p:pic>
        <p:nvPicPr>
          <p:cNvPr id="20483" name="Picture 3" descr="C:\Users\user\Downloads\Screenshot_20230301_210448_One UI Home.jpg"/>
          <p:cNvPicPr>
            <a:picLocks noChangeAspect="1" noChangeArrowheads="1"/>
          </p:cNvPicPr>
          <p:nvPr/>
        </p:nvPicPr>
        <p:blipFill>
          <a:blip r:embed="rId3"/>
          <a:srcRect/>
          <a:stretch>
            <a:fillRect/>
          </a:stretch>
        </p:blipFill>
        <p:spPr bwMode="auto">
          <a:xfrm>
            <a:off x="4643438" y="1071545"/>
            <a:ext cx="2714644" cy="36016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1600" dirty="0" smtClean="0"/>
              <a:t/>
            </a:r>
            <a:br>
              <a:rPr lang="el-GR" sz="1600" dirty="0" smtClean="0"/>
            </a:br>
            <a:endParaRPr lang="el-GR" sz="1600" dirty="0"/>
          </a:p>
        </p:txBody>
      </p:sp>
      <p:sp>
        <p:nvSpPr>
          <p:cNvPr id="3" name="2 - Θέση κειμένου"/>
          <p:cNvSpPr>
            <a:spLocks noGrp="1"/>
          </p:cNvSpPr>
          <p:nvPr>
            <p:ph type="body" sz="half" idx="2"/>
          </p:nvPr>
        </p:nvSpPr>
        <p:spPr>
          <a:xfrm>
            <a:off x="5389098" y="2285992"/>
            <a:ext cx="3429000" cy="2214578"/>
          </a:xfrm>
        </p:spPr>
        <p:txBody>
          <a:bodyPr/>
          <a:lstStyle/>
          <a:p>
            <a:r>
              <a:rPr lang="el-GR" dirty="0" smtClean="0"/>
              <a:t>Το συγκεκριμένο γλυπτό δεν ανήκει σε κάποιο καλλιτεχνικό ρεύμα ή σχεδιασμό της πόλης. Είναι ένα μέσο έκφρασης της προσωπικής αισθητικής του γλύπτη που κοσμεί ένα κεντρικό σημείο της Φλώρινας,  την πλατεία  </a:t>
            </a:r>
            <a:r>
              <a:rPr lang="el-GR" dirty="0" err="1" smtClean="0"/>
              <a:t>Μαραθώνος</a:t>
            </a:r>
            <a:r>
              <a:rPr lang="el-GR" dirty="0" smtClean="0"/>
              <a:t> και πιο συγκεκριμένα την συμβολή των οδών  Κοζάνης – Βογατσικού – Γρεβενών.</a:t>
            </a:r>
            <a:endParaRPr lang="el-GR" dirty="0"/>
          </a:p>
        </p:txBody>
      </p:sp>
      <p:sp>
        <p:nvSpPr>
          <p:cNvPr id="5" name="4 - Ορθογώνιο"/>
          <p:cNvSpPr/>
          <p:nvPr/>
        </p:nvSpPr>
        <p:spPr>
          <a:xfrm>
            <a:off x="5429256" y="1785926"/>
            <a:ext cx="3357554" cy="461665"/>
          </a:xfrm>
          <a:prstGeom prst="rect">
            <a:avLst/>
          </a:prstGeom>
          <a:noFill/>
        </p:spPr>
        <p:txBody>
          <a:bodyPr wrap="square" lIns="91440" tIns="45720" rIns="91440" bIns="45720">
            <a:spAutoFit/>
          </a:bodyPr>
          <a:lstStyle/>
          <a:p>
            <a:pPr algn="ct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Ανηκει σε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καποιο</a:t>
            </a: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καλλιτεχνικο</a:t>
            </a: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ρευμα</a:t>
            </a: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ή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συγκεκριμενο</a:t>
            </a: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σχεδιασμο</a:t>
            </a: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τησ</a:t>
            </a:r>
            <a:r>
              <a:rPr lang="el-GR"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πολησ</a:t>
            </a:r>
            <a:endParaRPr lang="el-GR"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1506" name="Picture 2" descr="Î¤Î¿ ÎÎ»Î»Î·Î½Î¿ÏÏÏÎ¹ÎºÏ ÎÎ¼ÏÎ¿ÏÎ¹ÎºÏ ÎÏÎ¹Î¼ÎµÎ»Î·ÏÎ®ÏÎ¹Î¿ ÏÎ¹Î¼Î¬ ÏÎ¿ÏÏ Î¡ÏÏÎ¿ÏÏ ÏÏÏÎ±ÏÎ¹ÏÏÎµÏ ÏÎ¿Ï  ÏÎ¿Î»Î­Î¼Î·ÏÎ±Î½ ÏÏÎ¿ ÎÎ±ÎºÎµÎ´Î¿Î½Î¹ÎºÏ Î¼Î­ÏÏÏÎ¿ ÎºÎ±ÏÎ¬ ÏÎ· Î´Î¹Î¬ÏÎºÎµÎ¹Î± ÏÎ¿Ï ÎÎ Î Î±Î³ÎºÎ¿ÏÎ¼Î¯Î¿Ï Î Î¿Î»Î­Î¼Î¿Ï"/>
          <p:cNvPicPr>
            <a:picLocks noGrp="1" noChangeAspect="1" noChangeArrowheads="1"/>
          </p:cNvPicPr>
          <p:nvPr>
            <p:ph type="pic" idx="1"/>
          </p:nvPr>
        </p:nvPicPr>
        <p:blipFill>
          <a:blip r:embed="rId2" cstate="print"/>
          <a:srcRect t="16539" b="16539"/>
          <a:stretch>
            <a:fillRect/>
          </a:stretch>
        </p:blipFill>
        <p:spPr bwMode="auto">
          <a:xfrm>
            <a:off x="642910" y="1071546"/>
            <a:ext cx="4206240" cy="4206240"/>
          </a:xfrm>
          <a:prstGeom prst="rect">
            <a:avLst/>
          </a:prstGeom>
          <a:noFill/>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dirty="0" err="1" smtClean="0"/>
              <a:t>Ιστορικο</a:t>
            </a:r>
            <a:r>
              <a:rPr lang="el-GR" sz="2000" dirty="0" smtClean="0"/>
              <a:t> </a:t>
            </a:r>
            <a:r>
              <a:rPr lang="el-GR" sz="2000" dirty="0" err="1" smtClean="0"/>
              <a:t>πλαισιο</a:t>
            </a:r>
            <a:r>
              <a:rPr lang="el-GR" sz="2000" dirty="0" smtClean="0"/>
              <a:t> του </a:t>
            </a:r>
            <a:r>
              <a:rPr lang="el-GR" sz="2000" dirty="0" err="1" smtClean="0"/>
              <a:t>μνημειου</a:t>
            </a:r>
            <a:r>
              <a:rPr lang="el-GR" sz="2000" dirty="0" smtClean="0"/>
              <a:t/>
            </a:r>
            <a:br>
              <a:rPr lang="el-GR" sz="2000" dirty="0" smtClean="0"/>
            </a:br>
            <a:r>
              <a:rPr lang="el-GR" sz="2000" dirty="0" smtClean="0"/>
              <a:t>(α’ </a:t>
            </a:r>
            <a:r>
              <a:rPr lang="el-GR" sz="2000" dirty="0" err="1" smtClean="0"/>
              <a:t>παγκοσμιοσ</a:t>
            </a:r>
            <a:r>
              <a:rPr lang="el-GR" sz="2000" dirty="0" smtClean="0"/>
              <a:t> </a:t>
            </a:r>
            <a:r>
              <a:rPr lang="el-GR" sz="2000" dirty="0" err="1" smtClean="0"/>
              <a:t>πολεμοσ</a:t>
            </a:r>
            <a:r>
              <a:rPr lang="el-GR" sz="2000" dirty="0" smtClean="0"/>
              <a:t>-</a:t>
            </a:r>
            <a:r>
              <a:rPr lang="el-GR" sz="2000" dirty="0" err="1" smtClean="0"/>
              <a:t>μακεδονικο</a:t>
            </a:r>
            <a:r>
              <a:rPr lang="el-GR" sz="2000" dirty="0" smtClean="0"/>
              <a:t> </a:t>
            </a:r>
            <a:r>
              <a:rPr lang="el-GR" sz="2000" dirty="0" err="1" smtClean="0"/>
              <a:t>μετωπο</a:t>
            </a:r>
            <a:r>
              <a:rPr lang="el-GR" sz="2000" dirty="0" smtClean="0"/>
              <a:t>)</a:t>
            </a:r>
            <a:endParaRPr lang="el-GR" sz="2000" dirty="0"/>
          </a:p>
        </p:txBody>
      </p:sp>
      <p:sp>
        <p:nvSpPr>
          <p:cNvPr id="3" name="2 - Θέση περιεχομένου"/>
          <p:cNvSpPr>
            <a:spLocks noGrp="1"/>
          </p:cNvSpPr>
          <p:nvPr>
            <p:ph idx="1"/>
          </p:nvPr>
        </p:nvSpPr>
        <p:spPr/>
        <p:txBody>
          <a:bodyPr>
            <a:normAutofit fontScale="40000" lnSpcReduction="20000"/>
          </a:bodyPr>
          <a:lstStyle/>
          <a:p>
            <a:pPr>
              <a:buNone/>
            </a:pPr>
            <a:r>
              <a:rPr lang="el-GR" dirty="0" smtClean="0"/>
              <a:t>         </a:t>
            </a:r>
          </a:p>
          <a:p>
            <a:pPr>
              <a:buNone/>
            </a:pPr>
            <a:r>
              <a:rPr lang="el-GR" dirty="0" smtClean="0"/>
              <a:t>       Το 1916, με αίτημα των Συμμάχων, εστάλησαν στην Γαλλία και στο μακεδονικό μέτωπο τέσσερεις ρωσικές ταξιαρχίες. Περίπου 40.000 στρατιώτες και αξιωματικοί έλαβαν μέρος στις πολεμικές επιχειρήσεις. Στο μέτωπο της Θεσσαλονίκης πήραν μέρος η 2η και η 4η Ρωσικές Ταξιαρχίες ενώ η πρώτη πολεμική εμπλοκή της 2ης Ταξιαρχίας έγινε κατά την απελευθέρωση της Φλώρινας τον Σεπτέμβριο του 1916. Η 2η Ρωσική Ταξιαρχία κατέφτασε στην Θεσσαλονίκη στις αρχές Σεπτεμβρίου του 1916 με σκοπό να αντιμετωπίσει τα βουλγαρικά στρατεύματα αφού αυτά είχαν ξεκινήσει επίθεση στο μέτωπο της Θεσσαλονίκης στις 17 Αυγούστου. Αρχικά, η τύχη ήταν με το μέρος των Κεντρικών Δυνάμεων κι έτσι οι Σύμμαχοι έπρεπε να ισορροπήσουν την κατάσταση και στην συνέχεια να σχεδιάσουν μια οργανωμένη επίθεση. Στις 12 Σεπτεμβρίου, λοιπόν, οι Σύμμαχοι ξεκίνησαν την επίθεση και η 2η Ταξιαρχία στάλθηκε αμέσως στο μακεδονικό μέτωπο. Προκειμένου αυτή να μπει γρήγορα στην μάχη, με απόφαση της ρωσικής διοίκησης, σχηματίστηκε κυρίως από Λόχους που παραχωρήθηκαν από άλλα μέτωπα. Παρά όλα αυτά δεν ήταν πλήρως έτοιμη για μάχες καθώς δεν διέθετε το κατάλληλο προσωπικό ούτε την απαραίτητη προετοιμασία και πολεμική εμπειρία και ειδικά για συμμετοχή σε μάχες ορεινών περιοχών. Επιπλέον, υπήρχαν αρκετοί άρρωστοι ενώ οι ενισχύσεις ήταν ελάχιστες. Τέλος, στο μέτωπο της Θεσσαλονίκης δεν ήρθαν όλα τα τμήματα της Ταξιαρχίας. Στην επίθεση κατά της Φλώρινας, που την είχαν καταλάβει οι Βούλγαροι, πήρε μέρος μαζί με την 57η και την 156η Γαλλική Μεραρχία και η 2η Ρωσική Ταξιαρχία. Στις 18 Σεπτεμβρίου του 1916, το 3ο Τάγμα του 3ου Ρωσικού συντάγματος, επιχείρησε μια επίθεση, η οποία εκτιμήθηκε ιδιαίτερα από την διοίκηση. Οι Ρώσοι, μαζί με τους Γάλλους, κατέλαβαν μια σειρά από οχυρωμένα υψώματα, ανοίγοντας έτσι με αυτόν τον τρόπο την άμυνα των Βουλγάρων βόρεια της Φλώρινας. Στην επίθεση που έγινε στην Φλώρινα, το 3ο Σύνταγμα κατάφερε και πέρασε περίπου 20 </a:t>
            </a:r>
            <a:r>
              <a:rPr lang="el-GR" dirty="0" err="1" smtClean="0"/>
              <a:t>βέρστια</a:t>
            </a:r>
            <a:r>
              <a:rPr lang="el-GR" dirty="0" smtClean="0"/>
              <a:t> σε ορεινή τοποθεσία. Από τις πρώτες κιόλας μάχες, η 2η Ταξιαρχία σημείωσε σημαντικές απώλειες. Από τις μάχες που πραγματοποιήθηκαν τον Οκτώβριο, οι απώλειες ήταν 1.400 νεκροί και τραυματίες. Παράλληλα, υπήρχαν ελλείψεις στον εφοδιασμό της Ταξιαρχίας σε τρόφιμα καθώς και προβλήματα στην μεταφορά των αρρώστων και των τραυματιών. Παρά όμως τις δυσκολίες αυτές, η 2η Ταξιαρχία εξακολουθούσε να έχει ενεργό συμμετοχή στις μάχες. Στα τέλη Σεπτεμβρίου, σχηματίστηκε η ενωμένη </a:t>
            </a:r>
            <a:r>
              <a:rPr lang="el-GR" dirty="0" err="1" smtClean="0"/>
              <a:t>Ρωσογαλλική</a:t>
            </a:r>
            <a:r>
              <a:rPr lang="el-GR" dirty="0" smtClean="0"/>
              <a:t> Μεραρχία, υπό την διοίκηση του Στρατηγού Μ.Κ. </a:t>
            </a:r>
            <a:r>
              <a:rPr lang="el-GR" dirty="0" err="1" smtClean="0"/>
              <a:t>Ντίτεριχς</a:t>
            </a:r>
            <a:r>
              <a:rPr lang="el-GR" dirty="0" smtClean="0"/>
              <a:t>, η οποία αποτελούνταν από δύο Συντάγματα της 2ης ρωσικής ταξιαρχίας, από ένα Σύνταγμα και δύο μονάδες πυροβολικού. Με βάση, λοιπόν, αυτήν την σύνθεση, η ταξιαρχία συνέχισε τις επιχειρήσεις της μέχρι και το τέλος του Νοεμβρίου. Στα τέλη Σεπτεμβρίου – Οκτωβρίου, τα στρατεύματα συνέχισαν τις επιθέσεις τους με κατεύθυνση το Μοναστήρι. Οι αντίπαλοι που είχαν να αντιμετωπίσουν ήταν κατά κύριο λόγο οι Βούλγαροι, οι οποίοι ήταν αρκετά ισχυροί με αποτέλεσμα να υπάρχουν μεγάλες απώλειες από την πλευρά της ταξιαρχίας. Ο στρατός των Βουλγάρων αντιστεκόταν σκληρά ενώ δεν επηρεάστηκε από την εμφάνιση των Ρώσων στρατιωτών. Αργότερα, προς το τέλος του Οκτωβρίου με αρχές Νοεμβρίου, άρχισε να επικρατεί μια ηρεμία με ελάχιστες εντάσεις μεταξύ των δύο στρατοπέδων. Τότε, τα σέρβικα στρατεύματα ξεκίνησαν τις επιχειρήσεις τους κατορθώνοντας έτσι να αντιμετωπίσουν τους Βούλγαρους, όπου οι τελευταίοι αναγκάστηκαν να υποχωρήσουν. Στις 19 Νοεμβρίου, η </a:t>
            </a:r>
            <a:r>
              <a:rPr lang="el-GR" dirty="0" err="1" smtClean="0"/>
              <a:t>Ρωσογαλλική</a:t>
            </a:r>
            <a:r>
              <a:rPr lang="el-GR" dirty="0" smtClean="0"/>
              <a:t> Μεραρχία έφτασε στο Μοναστήρι και το κατέλαβε. Η 2η ρωσική ταξιαρχία συνέβαλλε σημαντικά στην επιτυχία των επιχειρήσεων των Συμμάχων κατά την διάρκεια των επιθέσεων στην Φλώρινα και στο Μοναστήρι. Για αυτόν τον λόγο, έγινε και η ανέγερση του μνημείου του Ρώσου Στρατιώτη στην περιοχή της Φλώρινας.</a:t>
            </a:r>
            <a:br>
              <a:rPr lang="el-GR" dirty="0" smtClean="0"/>
            </a:br>
            <a:endParaRPr lang="el-GR" dirty="0"/>
          </a:p>
        </p:txBody>
      </p:sp>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187</TotalTime>
  <Words>1123</Words>
  <Application>Microsoft Office PowerPoint</Application>
  <PresentationFormat>Προβολή στην οθόνη (4:3)</PresentationFormat>
  <Paragraphs>30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Αφθονία</vt:lpstr>
      <vt:lpstr>ΕΡΓΑΣΙΑ ΔΕΞΙΟΤΗΤΩΝ</vt:lpstr>
      <vt:lpstr>Η εικονα του μνημειου και οι συμβολισμοι τησ καλλιτεχνικησ του αποδοσησ</vt:lpstr>
      <vt:lpstr>Διαφάνεια 3</vt:lpstr>
      <vt:lpstr>Διαφάνεια 4</vt:lpstr>
      <vt:lpstr>Διαφάνεια 5</vt:lpstr>
      <vt:lpstr>Διαφάνεια 6</vt:lpstr>
      <vt:lpstr>Διαφάνεια 7</vt:lpstr>
      <vt:lpstr> </vt:lpstr>
      <vt:lpstr>Ιστορικο πλαισιο του μνημειου (α’ παγκοσμιοσ πολεμοσ-μακεδονικο μετωπο)</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ΔΕΞΙΟΤΗΤΩΝ</dc:title>
  <dc:creator>user</dc:creator>
  <cp:lastModifiedBy>user</cp:lastModifiedBy>
  <cp:revision>34</cp:revision>
  <dcterms:created xsi:type="dcterms:W3CDTF">2023-03-01T17:36:58Z</dcterms:created>
  <dcterms:modified xsi:type="dcterms:W3CDTF">2023-03-08T22:01:45Z</dcterms:modified>
</cp:coreProperties>
</file>