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72" r:id="rId9"/>
    <p:sldId id="274" r:id="rId10"/>
    <p:sldId id="273"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69" r:id="rId25"/>
    <p:sldId id="270" r:id="rId26"/>
    <p:sldId id="271"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6F30CDC3-B3C2-4D2B-9FF5-37F7E24EFFB5}" type="datetimeFigureOut">
              <a:rPr lang="el-GR" smtClean="0"/>
              <a:t>20/5/2019</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C1290BEF-0FD3-4FC0-97FF-F25D7B67037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6F30CDC3-B3C2-4D2B-9FF5-37F7E24EFFB5}" type="datetimeFigureOut">
              <a:rPr lang="el-GR" smtClean="0"/>
              <a:t>20/5/2019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C1290BEF-0FD3-4FC0-97FF-F25D7B67037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6F30CDC3-B3C2-4D2B-9FF5-37F7E24EFFB5}" type="datetimeFigureOut">
              <a:rPr lang="el-GR" smtClean="0"/>
              <a:t>20/5/2019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C1290BEF-0FD3-4FC0-97FF-F25D7B67037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6F30CDC3-B3C2-4D2B-9FF5-37F7E24EFFB5}" type="datetimeFigureOut">
              <a:rPr lang="el-GR" smtClean="0"/>
              <a:t>20/5/2019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C1290BEF-0FD3-4FC0-97FF-F25D7B670373}" type="slidenum">
              <a:rPr lang="el-GR" smtClean="0"/>
              <a:t>‹#›</a:t>
            </a:fld>
            <a:endParaRPr lang="el-GR"/>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6F30CDC3-B3C2-4D2B-9FF5-37F7E24EFFB5}" type="datetimeFigureOut">
              <a:rPr lang="el-GR" smtClean="0"/>
              <a:t>20/5/2019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C1290BEF-0FD3-4FC0-97FF-F25D7B670373}" type="slidenum">
              <a:rPr lang="el-GR" smtClean="0"/>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6F30CDC3-B3C2-4D2B-9FF5-37F7E24EFFB5}" type="datetimeFigureOut">
              <a:rPr lang="el-GR" smtClean="0"/>
              <a:t>20/5/2019</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C1290BEF-0FD3-4FC0-97FF-F25D7B670373}" type="slidenum">
              <a:rPr lang="el-GR" smtClean="0"/>
              <a:t>‹#›</a:t>
            </a:fld>
            <a:endParaRPr lang="el-GR"/>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6F30CDC3-B3C2-4D2B-9FF5-37F7E24EFFB5}" type="datetimeFigureOut">
              <a:rPr lang="el-GR" smtClean="0"/>
              <a:t>20/5/2019</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C1290BEF-0FD3-4FC0-97FF-F25D7B670373}"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6F30CDC3-B3C2-4D2B-9FF5-37F7E24EFFB5}" type="datetimeFigureOut">
              <a:rPr lang="el-GR" smtClean="0"/>
              <a:t>20/5/2019</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C1290BEF-0FD3-4FC0-97FF-F25D7B670373}" type="slidenum">
              <a:rPr lang="el-GR" smtClean="0"/>
              <a:t>‹#›</a:t>
            </a:fld>
            <a:endParaRPr lang="el-GR"/>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6F30CDC3-B3C2-4D2B-9FF5-37F7E24EFFB5}" type="datetimeFigureOut">
              <a:rPr lang="el-GR" smtClean="0"/>
              <a:t>20/5/2019</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C1290BEF-0FD3-4FC0-97FF-F25D7B67037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extLst/>
          </a:lstStyle>
          <a:p>
            <a:fld id="{6F30CDC3-B3C2-4D2B-9FF5-37F7E24EFFB5}" type="datetimeFigureOut">
              <a:rPr lang="el-GR" smtClean="0"/>
              <a:t>20/5/2019</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C1290BEF-0FD3-4FC0-97FF-F25D7B670373}"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6F30CDC3-B3C2-4D2B-9FF5-37F7E24EFFB5}" type="datetimeFigureOut">
              <a:rPr lang="el-GR" smtClean="0"/>
              <a:t>20/5/2019</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C1290BEF-0FD3-4FC0-97FF-F25D7B670373}" type="slidenum">
              <a:rPr lang="el-GR" smtClean="0"/>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F30CDC3-B3C2-4D2B-9FF5-37F7E24EFFB5}" type="datetimeFigureOut">
              <a:rPr lang="el-GR" smtClean="0"/>
              <a:t>20/5/2019</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1290BEF-0FD3-4FC0-97FF-F25D7B67037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548680"/>
            <a:ext cx="7772400" cy="2691730"/>
          </a:xfrm>
        </p:spPr>
        <p:txBody>
          <a:bodyPr>
            <a:normAutofit/>
          </a:bodyPr>
          <a:lstStyle/>
          <a:p>
            <a:r>
              <a:rPr lang="el-GR" b="1" dirty="0" smtClean="0"/>
              <a:t>Το αρχαίο θέατρο: από το χθες στο σήμερα</a:t>
            </a:r>
            <a:r>
              <a:rPr lang="el-GR" dirty="0"/>
              <a:t/>
            </a:r>
            <a:br>
              <a:rPr lang="el-GR" dirty="0"/>
            </a:br>
            <a:endParaRPr lang="el-GR" dirty="0"/>
          </a:p>
        </p:txBody>
      </p:sp>
      <p:sp>
        <p:nvSpPr>
          <p:cNvPr id="3" name="2 - Υπότιτλος"/>
          <p:cNvSpPr>
            <a:spLocks noGrp="1"/>
          </p:cNvSpPr>
          <p:nvPr>
            <p:ph type="subTitle" idx="1"/>
          </p:nvPr>
        </p:nvSpPr>
        <p:spPr>
          <a:xfrm>
            <a:off x="179512" y="5661248"/>
            <a:ext cx="6221288" cy="1196752"/>
          </a:xfrm>
        </p:spPr>
        <p:txBody>
          <a:bodyPr>
            <a:normAutofit fontScale="62500" lnSpcReduction="20000"/>
          </a:bodyPr>
          <a:lstStyle/>
          <a:p>
            <a:r>
              <a:rPr lang="el-GR" b="1" dirty="0" smtClean="0"/>
              <a:t>Πολιτιστικό πρόγραμμα σχολικής δραστηριότητας</a:t>
            </a:r>
          </a:p>
          <a:p>
            <a:endParaRPr lang="el-GR" b="1" dirty="0" smtClean="0"/>
          </a:p>
          <a:p>
            <a:r>
              <a:rPr lang="el-GR" b="1" dirty="0" smtClean="0"/>
              <a:t>3</a:t>
            </a:r>
            <a:r>
              <a:rPr lang="el-GR" b="1" baseline="30000" dirty="0" smtClean="0"/>
              <a:t>ο</a:t>
            </a:r>
            <a:r>
              <a:rPr lang="el-GR" b="1" dirty="0" smtClean="0"/>
              <a:t> Γυμνάσιο Φλώρινας</a:t>
            </a:r>
          </a:p>
          <a:p>
            <a:r>
              <a:rPr lang="el-GR" b="1" dirty="0" smtClean="0"/>
              <a:t>Σχολικό έτος: 2018-2019</a:t>
            </a:r>
          </a:p>
          <a:p>
            <a:endParaRPr lang="el-GR" b="1" dirty="0"/>
          </a:p>
        </p:txBody>
      </p:sp>
    </p:spTree>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xmlns="" id="{2AA8E7DE-9213-4320-AD3D-1BDD036A01C4}"/>
              </a:ext>
            </a:extLst>
          </p:cNvPr>
          <p:cNvSpPr>
            <a:spLocks noGrp="1"/>
          </p:cNvSpPr>
          <p:nvPr>
            <p:ph idx="1"/>
          </p:nvPr>
        </p:nvSpPr>
        <p:spPr>
          <a:xfrm>
            <a:off x="251520" y="2276872"/>
            <a:ext cx="8263435" cy="4392488"/>
          </a:xfrm>
        </p:spPr>
        <p:txBody>
          <a:bodyPr>
            <a:normAutofit fontScale="70000" lnSpcReduction="20000"/>
          </a:bodyPr>
          <a:lstStyle/>
          <a:p>
            <a:r>
              <a:rPr lang="el-GR" dirty="0"/>
              <a:t>Ο </a:t>
            </a:r>
            <a:r>
              <a:rPr lang="el-GR" dirty="0" smtClean="0"/>
              <a:t>Ευριπίδης </a:t>
            </a:r>
            <a:r>
              <a:rPr lang="el-GR" dirty="0"/>
              <a:t>γεννήθηκε στη </a:t>
            </a:r>
            <a:r>
              <a:rPr lang="el-GR" dirty="0" smtClean="0"/>
              <a:t>Σαλαμίνα. </a:t>
            </a:r>
            <a:r>
              <a:rPr lang="el-GR" dirty="0"/>
              <a:t>Η αγάπη του για τη θάλασσα σφράγισε καθοριστικά το έργο του. </a:t>
            </a:r>
            <a:r>
              <a:rPr lang="el-GR" dirty="0" smtClean="0"/>
              <a:t>Έζησε </a:t>
            </a:r>
            <a:r>
              <a:rPr lang="el-GR" dirty="0"/>
              <a:t>σε μια εποχή που τη σημάδεψαν ο Πελοποννησιακός πόλεμος, το έργο των σοφιστών και γενικότερα οι νέες ιδέες και οι καινούριοι προβληματισμοί, που ενυπάρχουν στο έργο του και αντικατοπτρίζουν τις πνευματικές </a:t>
            </a:r>
            <a:r>
              <a:rPr lang="el-GR" dirty="0" smtClean="0"/>
              <a:t>έριδες. Η </a:t>
            </a:r>
            <a:r>
              <a:rPr lang="el-GR" dirty="0"/>
              <a:t>νέα τέχνη του προκάλεσε μεγάλο θόρυβο και δεν έτυχε της επιδοκιμασίας του κοινού. Έτσι, σε όλη του τη ζωή, ενώ συμμετείχε στους δραματικούς αγώνες για πενήντα περίπου χρόνια, μόνο τέσσερις φορές ανακηρύχθηκε πρώτος. </a:t>
            </a:r>
            <a:endParaRPr lang="el-GR" dirty="0" smtClean="0"/>
          </a:p>
          <a:p>
            <a:r>
              <a:rPr lang="el-GR" dirty="0" smtClean="0"/>
              <a:t>H </a:t>
            </a:r>
            <a:r>
              <a:rPr lang="el-GR" dirty="0"/>
              <a:t>πρώτη του παράσταση, με την οποία κέρδισε το τρίτο βραβείο, πραγματοποιείται το 455 π.X., τρία χρόνια μετά την παράσταση της </a:t>
            </a:r>
            <a:r>
              <a:rPr lang="el-GR" i="1" dirty="0"/>
              <a:t>Ὀρέστειας</a:t>
            </a:r>
            <a:r>
              <a:rPr lang="el-GR" dirty="0"/>
              <a:t> του Aισχύλου.</a:t>
            </a:r>
          </a:p>
          <a:p>
            <a:r>
              <a:rPr lang="el-GR" dirty="0" smtClean="0"/>
              <a:t>Στο </a:t>
            </a:r>
            <a:r>
              <a:rPr lang="el-GR" dirty="0"/>
              <a:t>τέλος της ζωής του κατέφυγε στην αυλή του βασιλιά της Μακεδονίας Αρχέλαου, στην Πέλλα, όπου και πέθανε το 406 π.X. </a:t>
            </a:r>
          </a:p>
        </p:txBody>
      </p:sp>
      <p:sp>
        <p:nvSpPr>
          <p:cNvPr id="2" name="1 - Τίτλος"/>
          <p:cNvSpPr>
            <a:spLocks noGrp="1"/>
          </p:cNvSpPr>
          <p:nvPr>
            <p:ph type="title"/>
          </p:nvPr>
        </p:nvSpPr>
        <p:spPr>
          <a:xfrm>
            <a:off x="467544" y="548680"/>
            <a:ext cx="5040560" cy="1196752"/>
          </a:xfrm>
        </p:spPr>
        <p:txBody>
          <a:bodyPr>
            <a:noAutofit/>
          </a:bodyPr>
          <a:lstStyle/>
          <a:p>
            <a:r>
              <a:rPr lang="en-US" sz="2800" b="1" dirty="0" smtClean="0"/>
              <a:t>E</a:t>
            </a:r>
            <a:r>
              <a:rPr lang="el-GR" sz="2800" b="1" dirty="0" err="1" smtClean="0"/>
              <a:t>ὐριπίδης</a:t>
            </a:r>
            <a:r>
              <a:rPr lang="el-GR" sz="2800" b="1" dirty="0" smtClean="0"/>
              <a:t> (485-406π.</a:t>
            </a:r>
            <a:r>
              <a:rPr lang="en-US" sz="2800" b="1" dirty="0" smtClean="0"/>
              <a:t>X.)</a:t>
            </a:r>
            <a:r>
              <a:rPr lang="el-GR" sz="2800" b="1" dirty="0" smtClean="0"/>
              <a:t/>
            </a:r>
            <a:br>
              <a:rPr lang="el-GR" sz="2800" b="1" dirty="0" smtClean="0"/>
            </a:br>
            <a:r>
              <a:rPr lang="en-US" sz="2800" b="1" dirty="0" smtClean="0"/>
              <a:t/>
            </a:r>
            <a:br>
              <a:rPr lang="en-US" sz="2800" b="1" dirty="0" smtClean="0"/>
            </a:br>
            <a:endParaRPr lang="el-GR" sz="2800" b="1" dirty="0"/>
          </a:p>
        </p:txBody>
      </p:sp>
      <p:pic>
        <p:nvPicPr>
          <p:cNvPr id="5" name="Picture 2" descr="ÎÏÏÏÏÎ¯Î´Î·Ï. ÎÎ»ÎµÏÎ¸ÎµÏÎ· Î±ÏÏÎ´Î¿ÏÎ·">
            <a:extLst>
              <a:ext uri="{FF2B5EF4-FFF2-40B4-BE49-F238E27FC236}">
                <a16:creationId xmlns:a16="http://schemas.microsoft.com/office/drawing/2014/main" xmlns="" id="{C2AF04FB-AF4A-4F9C-A763-BB0AFC99962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24128" y="188640"/>
            <a:ext cx="1736020" cy="215690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A884966A-FAA7-4D8D-8676-9DB15BED0CAF}"/>
              </a:ext>
            </a:extLst>
          </p:cNvPr>
          <p:cNvSpPr txBox="1">
            <a:spLocks/>
          </p:cNvSpPr>
          <p:nvPr/>
        </p:nvSpPr>
        <p:spPr>
          <a:xfrm>
            <a:off x="179512" y="476672"/>
            <a:ext cx="5184576" cy="694546"/>
          </a:xfrm>
          <a:prstGeom prst="rect">
            <a:avLst/>
          </a:prstGeom>
        </p:spPr>
        <p:txBody>
          <a:bodyPr vert="horz" lIns="91440" tIns="45720" rIns="91440" bIns="45720" rtlCol="0" anchor="ctr">
            <a:normAutofit fontScale="5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A</a:t>
            </a:r>
            <a:r>
              <a:rPr kumimoji="0" lang="el-GR" sz="4400" b="1" i="0" u="none" strike="noStrike" kern="1200" cap="none" spc="0" normalizeH="0" baseline="0" noProof="0" dirty="0" err="1" smtClean="0">
                <a:ln>
                  <a:noFill/>
                </a:ln>
                <a:solidFill>
                  <a:schemeClr val="tx1"/>
                </a:solidFill>
                <a:effectLst/>
                <a:uLnTx/>
                <a:uFillTx/>
                <a:latin typeface="+mj-lt"/>
                <a:ea typeface="+mj-ea"/>
                <a:cs typeface="+mj-cs"/>
              </a:rPr>
              <a:t>ριστοφάνης</a:t>
            </a:r>
            <a:r>
              <a:rPr kumimoji="0" lang="el-GR" sz="4400" b="1" i="0" u="none" strike="noStrike" kern="1200" cap="none" spc="0" normalizeH="0" baseline="0" noProof="0" dirty="0" smtClean="0">
                <a:ln>
                  <a:noFill/>
                </a:ln>
                <a:solidFill>
                  <a:schemeClr val="tx1"/>
                </a:solidFill>
                <a:effectLst/>
                <a:uLnTx/>
                <a:uFillTx/>
                <a:latin typeface="+mj-lt"/>
                <a:ea typeface="+mj-ea"/>
                <a:cs typeface="+mj-cs"/>
              </a:rPr>
              <a:t> (445-385 π.</a:t>
            </a:r>
            <a:r>
              <a:rPr kumimoji="0" lang="en-US" sz="4400" b="1" i="0" u="none" strike="noStrike" kern="1200" cap="none" spc="0" normalizeH="0" baseline="0" noProof="0" dirty="0" smtClean="0">
                <a:ln>
                  <a:noFill/>
                </a:ln>
                <a:solidFill>
                  <a:schemeClr val="tx1"/>
                </a:solidFill>
                <a:effectLst/>
                <a:uLnTx/>
                <a:uFillTx/>
                <a:latin typeface="+mj-lt"/>
                <a:ea typeface="+mj-ea"/>
                <a:cs typeface="+mj-cs"/>
              </a:rPr>
              <a:t>X.)</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endParaRPr kumimoji="0" lang="el-G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Content Placeholder 2">
            <a:extLst>
              <a:ext uri="{FF2B5EF4-FFF2-40B4-BE49-F238E27FC236}">
                <a16:creationId xmlns:a16="http://schemas.microsoft.com/office/drawing/2014/main" xmlns="" id="{CB4AD2EB-70E4-45ED-BF04-57BBEBF57137}"/>
              </a:ext>
            </a:extLst>
          </p:cNvPr>
          <p:cNvSpPr>
            <a:spLocks noGrp="1"/>
          </p:cNvSpPr>
          <p:nvPr>
            <p:ph idx="1"/>
          </p:nvPr>
        </p:nvSpPr>
        <p:spPr>
          <a:xfrm>
            <a:off x="323528" y="2420888"/>
            <a:ext cx="8640960" cy="4050792"/>
          </a:xfrm>
        </p:spPr>
        <p:txBody>
          <a:bodyPr>
            <a:normAutofit fontScale="70000" lnSpcReduction="20000"/>
          </a:bodyPr>
          <a:lstStyle/>
          <a:p>
            <a:r>
              <a:rPr lang="el-GR" dirty="0"/>
              <a:t>O Aριστοφάνης, γιος του Φιλίππου, γεννήθηκε στην Aθήνα, στο δήμο Kυδαθηναίων (σημερινή Πλάκα), όπου και πέρασε όλη του τη ζωή, με εξαίρεση ένα μικρό διάστημα που έζησε στην Aίγινα. </a:t>
            </a:r>
            <a:endParaRPr lang="el-GR" dirty="0" smtClean="0"/>
          </a:p>
          <a:p>
            <a:r>
              <a:rPr lang="el-GR" dirty="0" err="1" smtClean="0"/>
              <a:t>Aνήκε</a:t>
            </a:r>
            <a:r>
              <a:rPr lang="el-GR" dirty="0" smtClean="0"/>
              <a:t> </a:t>
            </a:r>
            <a:r>
              <a:rPr lang="el-GR" dirty="0"/>
              <a:t>στην αριστοκρατική τάξη, έσκωπτε τολμηρότατα τους δημοκρατικούς, ο ίδιος όμως αναδείχθηκε θερμός υπερασπιστής της ειρήνης. </a:t>
            </a:r>
            <a:endParaRPr lang="el-GR" dirty="0" smtClean="0"/>
          </a:p>
          <a:p>
            <a:r>
              <a:rPr lang="el-GR" dirty="0" smtClean="0"/>
              <a:t>Σε </a:t>
            </a:r>
            <a:r>
              <a:rPr lang="el-GR" dirty="0"/>
              <a:t>εξαιρετικά νεαρή ηλικία, μόλις 18 χρόνων, έγραψε το πρώτο του έργο, τους</a:t>
            </a:r>
            <a:r>
              <a:rPr lang="el-GR" i="1" dirty="0"/>
              <a:t> </a:t>
            </a:r>
            <a:r>
              <a:rPr lang="el-GR" i="1" dirty="0" err="1" smtClean="0"/>
              <a:t>Δαιταλῆς</a:t>
            </a:r>
            <a:r>
              <a:rPr lang="el-GR" i="1" dirty="0" smtClean="0"/>
              <a:t> </a:t>
            </a:r>
            <a:r>
              <a:rPr lang="el-GR" dirty="0" smtClean="0"/>
              <a:t>κερδίζοντας </a:t>
            </a:r>
            <a:r>
              <a:rPr lang="el-GR" dirty="0"/>
              <a:t>το δεύτερο βραβείο (427 π.X.), τον επόμενο χρόνο τους </a:t>
            </a:r>
            <a:r>
              <a:rPr lang="el-GR" dirty="0" err="1" smtClean="0"/>
              <a:t>B</a:t>
            </a:r>
            <a:r>
              <a:rPr lang="el-GR" i="1" dirty="0" err="1" smtClean="0"/>
              <a:t>αβυλωνίους</a:t>
            </a:r>
            <a:r>
              <a:rPr lang="el-GR" dirty="0"/>
              <a:t> και, είκοσι χρόνων, τους </a:t>
            </a:r>
            <a:r>
              <a:rPr lang="el-GR" i="1" dirty="0"/>
              <a:t>Ἀχαρνῆς</a:t>
            </a:r>
            <a:r>
              <a:rPr lang="el-GR" dirty="0"/>
              <a:t>. Kαι τα τρία έργα τα παρουσίασε στο κοινό με ψευδώνυμο (Kαλλίστρατος), λόγω του μικρού της ηλικίας. </a:t>
            </a:r>
            <a:endParaRPr lang="el-GR" dirty="0" smtClean="0"/>
          </a:p>
          <a:p>
            <a:r>
              <a:rPr lang="el-GR" dirty="0" smtClean="0"/>
              <a:t>O </a:t>
            </a:r>
            <a:r>
              <a:rPr lang="el-GR" dirty="0"/>
              <a:t>Πλάτων τον εκτιμούσε ιδιαίτερα και τον παρουσίασε στο </a:t>
            </a:r>
            <a:r>
              <a:rPr lang="el-GR" i="1" dirty="0"/>
              <a:t>Συμπόσιο</a:t>
            </a:r>
            <a:r>
              <a:rPr lang="el-GR" dirty="0"/>
              <a:t> να μιλάει για τον έρωτα. Στο θάνατό του, τη θεία τέχνη του ποιητή ύμνησε ο μεγάλος φιλόσοφος με το σύντομο επίγραμμά του, όπου τον παρομοιάζει με ιερό ναό των Xαρίτων.</a:t>
            </a:r>
          </a:p>
        </p:txBody>
      </p:sp>
      <p:pic>
        <p:nvPicPr>
          <p:cNvPr id="11" name="Picture 2" descr="AÏÎ¹ÏÏÎ¿ÏÎ¬Î½Î·Ï. ÎÎ»ÎµÏÎ¸ÎµÏÎ· Î±ÏÏÎ´Î¿ÏÎ·">
            <a:extLst>
              <a:ext uri="{FF2B5EF4-FFF2-40B4-BE49-F238E27FC236}">
                <a16:creationId xmlns:a16="http://schemas.microsoft.com/office/drawing/2014/main" xmlns="" id="{9EABE8A9-1E9E-4BFB-A7F0-D71107543A9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0152" y="0"/>
            <a:ext cx="1630883" cy="222972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p:cNvSpPr>
            <a:spLocks noGrp="1"/>
          </p:cNvSpPr>
          <p:nvPr>
            <p:ph idx="1"/>
          </p:nvPr>
        </p:nvSpPr>
        <p:spPr>
          <a:xfrm>
            <a:off x="251520" y="1340768"/>
            <a:ext cx="8229600" cy="4525963"/>
          </a:xfrm>
        </p:spPr>
        <p:txBody>
          <a:bodyPr>
            <a:normAutofit/>
          </a:bodyPr>
          <a:lstStyle/>
          <a:p>
            <a:pPr algn="just">
              <a:buNone/>
            </a:pPr>
            <a:r>
              <a:rPr lang="el-GR" dirty="0"/>
              <a:t> </a:t>
            </a:r>
            <a:r>
              <a:rPr lang="el-GR" dirty="0" smtClean="0"/>
              <a:t> </a:t>
            </a:r>
            <a:r>
              <a:rPr lang="el-GR" sz="2100" dirty="0" smtClean="0"/>
              <a:t>Οι </a:t>
            </a:r>
            <a:r>
              <a:rPr lang="el-GR" sz="2100" dirty="0"/>
              <a:t>δραματικοί αγώνες αποτελούσαν κοινωνικό θεσμό. Οργανώνονταν από την πολιτεία· όμως η πραγματοποίησή τους βασιζόταν στη συμμετοχή των πολιτών, που χρηματοδοτούσαν τις παραστάσεις, επάνδρωναν τους Χορούς, αποτελούσαν το ακροατήριο, αποφάσιζαν για την απονομή των βραβείων, και μετά το τέλος των εκδηλώσεων έκριναν στην εκκλησία του δήμου την οργανωτική επιτυχία ή αποτυχία των </a:t>
            </a:r>
            <a:r>
              <a:rPr lang="el-GR" sz="2100" dirty="0" smtClean="0"/>
              <a:t>αγώνων. Θεατρικές </a:t>
            </a:r>
            <a:r>
              <a:rPr lang="el-GR" sz="2100" dirty="0"/>
              <a:t>παραστάσεις γίνονταν μόνο στις γιορτές του Διονύσου, δύο φορές τον χρόνο, στα Μεγάλα </a:t>
            </a:r>
            <a:r>
              <a:rPr lang="el-GR" sz="2100" dirty="0" smtClean="0"/>
              <a:t>Διονύσια</a:t>
            </a:r>
            <a:r>
              <a:rPr lang="en-US" sz="2100" dirty="0" smtClean="0"/>
              <a:t>.</a:t>
            </a:r>
            <a:endParaRPr lang="el-GR" sz="2100" dirty="0"/>
          </a:p>
        </p:txBody>
      </p:sp>
      <p:sp>
        <p:nvSpPr>
          <p:cNvPr id="4" name="Τίτλος 1"/>
          <p:cNvSpPr>
            <a:spLocks noGrp="1"/>
          </p:cNvSpPr>
          <p:nvPr>
            <p:ph type="title"/>
          </p:nvPr>
        </p:nvSpPr>
        <p:spPr/>
        <p:txBody>
          <a:bodyPr/>
          <a:lstStyle/>
          <a:p>
            <a:r>
              <a:rPr lang="el-GR" dirty="0" smtClean="0"/>
              <a:t>ΔΡΑΜΑΤΙΚΟΙ ΑΓΩΝΕΣ</a:t>
            </a:r>
            <a:endParaRPr lang="el-GR" dirty="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8064" y="4725144"/>
            <a:ext cx="3096511" cy="19055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p:cNvSpPr>
            <a:spLocks noGrp="1"/>
          </p:cNvSpPr>
          <p:nvPr>
            <p:ph idx="1"/>
          </p:nvPr>
        </p:nvSpPr>
        <p:spPr/>
        <p:txBody>
          <a:bodyPr>
            <a:normAutofit lnSpcReduction="10000"/>
          </a:bodyPr>
          <a:lstStyle/>
          <a:p>
            <a:pPr algn="just">
              <a:buNone/>
            </a:pPr>
            <a:r>
              <a:rPr lang="el-GR" dirty="0"/>
              <a:t> </a:t>
            </a:r>
            <a:r>
              <a:rPr lang="el-GR" dirty="0" smtClean="0"/>
              <a:t>   </a:t>
            </a:r>
            <a:r>
              <a:rPr lang="el-GR" sz="2400" dirty="0" smtClean="0"/>
              <a:t>Το κοινό των παραστάσεων δεν το αποτελούσαν μόνο αστοί κάτοικοι της Αθήνας αλλά και αγρότες από τις πιο μακρινές κώμες της Αττικής, όχι μόνο Αθηναίοι πολίτες αλλά και ξένοι επισκέπτες</a:t>
            </a:r>
            <a:r>
              <a:rPr lang="el-GR" sz="2400" baseline="30000" dirty="0" smtClean="0"/>
              <a:t> </a:t>
            </a:r>
            <a:r>
              <a:rPr lang="el-GR" sz="2400" dirty="0" smtClean="0"/>
              <a:t>και μέτοικοι, όχι μόνο άντρες αλλά και γυναίκες, όχι μόνο πλούσιοι, κοσμικοί και φιλότεχνοι αλλά και κάθε απλός άνθρωπος - όλοι το θεωρούσαν δικαίωμα και ευχαρίστησή τους να βρεθούν στο θέατρο από το ξημέρωμα, να παρακολουθήσουν ώρες ολόκληρες τις παραστάσεις, να εκδηλώσουν με επιδοκιμασίες και αποδοκιμασίες την κρίση τους.</a:t>
            </a:r>
          </a:p>
          <a:p>
            <a:pPr algn="just">
              <a:buNone/>
            </a:pPr>
            <a:endParaRPr lang="el-GR" sz="2100" dirty="0"/>
          </a:p>
        </p:txBody>
      </p:sp>
      <p:sp>
        <p:nvSpPr>
          <p:cNvPr id="4" name="Τίτλος 1"/>
          <p:cNvSpPr>
            <a:spLocks noGrp="1"/>
          </p:cNvSpPr>
          <p:nvPr>
            <p:ph type="title"/>
          </p:nvPr>
        </p:nvSpPr>
        <p:spPr/>
        <p:txBody>
          <a:bodyPr/>
          <a:lstStyle/>
          <a:p>
            <a:r>
              <a:rPr lang="el-GR" dirty="0" smtClean="0"/>
              <a:t>Σ</a:t>
            </a:r>
            <a:r>
              <a:rPr lang="el-GR" dirty="0" smtClean="0"/>
              <a:t>υμμετέχοντες</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77500" lnSpcReduction="20000"/>
          </a:bodyPr>
          <a:lstStyle/>
          <a:p>
            <a:pPr>
              <a:buNone/>
            </a:pPr>
            <a:r>
              <a:rPr lang="el-GR" b="1" i="1" dirty="0" smtClean="0">
                <a:latin typeface="Arial" pitchFamily="34" charset="0"/>
                <a:cs typeface="Arial" pitchFamily="34" charset="0"/>
              </a:rPr>
              <a:t>Ο ποιητής</a:t>
            </a:r>
            <a:endParaRPr lang="el-GR" dirty="0" smtClean="0">
              <a:latin typeface="Arial" pitchFamily="34" charset="0"/>
              <a:cs typeface="Arial" pitchFamily="34" charset="0"/>
            </a:endParaRPr>
          </a:p>
          <a:p>
            <a:pPr>
              <a:buNone/>
            </a:pPr>
            <a:r>
              <a:rPr lang="el-GR" dirty="0" smtClean="0">
                <a:latin typeface="Arial" pitchFamily="34" charset="0"/>
                <a:cs typeface="Arial" pitchFamily="34" charset="0"/>
              </a:rPr>
              <a:t>   Ο βασικός συντελεστής της αρχαίας παράστασης ασφαλώς ήταν ο ποιητής.  Ο ποιητής ήταν ο συγγραφέας, ο σκηνοθέτης, ο μουσικοσυνθέτης, ο χορογράφος, ο σκηνογράφος και τουλάχιστον στα πρώτα δράματα και ο ερμηνευτής.</a:t>
            </a:r>
          </a:p>
          <a:p>
            <a:pPr>
              <a:buNone/>
            </a:pPr>
            <a:r>
              <a:rPr lang="el-GR" b="1" i="1" dirty="0" smtClean="0">
                <a:latin typeface="Arial" pitchFamily="34" charset="0"/>
                <a:cs typeface="Arial" pitchFamily="34" charset="0"/>
              </a:rPr>
              <a:t>Οι ηθοποιοί</a:t>
            </a:r>
            <a:endParaRPr lang="el-GR" dirty="0" smtClean="0">
              <a:latin typeface="Arial" pitchFamily="34" charset="0"/>
              <a:cs typeface="Arial" pitchFamily="34" charset="0"/>
            </a:endParaRPr>
          </a:p>
          <a:p>
            <a:pPr>
              <a:buNone/>
            </a:pPr>
            <a:r>
              <a:rPr lang="el-GR" dirty="0" smtClean="0">
                <a:latin typeface="Arial" pitchFamily="34" charset="0"/>
                <a:cs typeface="Arial" pitchFamily="34" charset="0"/>
              </a:rPr>
              <a:t>   Κατά βάση η ερμηνεία των ρόλων ανήκε σε επαγγελματίες ηθοποιούς. Κατά την παράσταση η εμφάνιση των ηθοποιών ήταν μεγαλοπρεπής. Στην αρχαιότητα γυναίκες ηθοποιοί δεν υπήρχαν. Τους γυναικείους ρόλους υποδύονταν άνδρες. Οι ηθοποιοί απάγγελλαν τα επικά μέρη του δράματος, με τη συνοδεία ή χωρίς τη συνοδεία αυλού, ανάλογα με το μέτρο του ποιητικού κειμένου. Πεζά δράματα δεν υπήρχαν στην αρχαιότητα. Τα λυρικά μέρη του δράματος τα τραγουδούσε ο χορός.</a:t>
            </a:r>
          </a:p>
          <a:p>
            <a:endParaRPr lang="el-GR" dirty="0"/>
          </a:p>
        </p:txBody>
      </p:sp>
      <p:sp>
        <p:nvSpPr>
          <p:cNvPr id="2" name="1 - Τίτλος"/>
          <p:cNvSpPr>
            <a:spLocks noGrp="1"/>
          </p:cNvSpPr>
          <p:nvPr>
            <p:ph type="title"/>
          </p:nvPr>
        </p:nvSpPr>
        <p:spPr/>
        <p:txBody>
          <a:bodyPr/>
          <a:lstStyle/>
          <a:p>
            <a:r>
              <a:rPr lang="el-GR" dirty="0" smtClean="0"/>
              <a:t>Οι συντελεστές του θεάτρου</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62500" lnSpcReduction="20000"/>
          </a:bodyPr>
          <a:lstStyle/>
          <a:p>
            <a:pPr>
              <a:buNone/>
            </a:pPr>
            <a:r>
              <a:rPr lang="el-GR" b="1" i="1" dirty="0" smtClean="0">
                <a:latin typeface="Arial" pitchFamily="34" charset="0"/>
                <a:cs typeface="Arial" pitchFamily="34" charset="0"/>
              </a:rPr>
              <a:t>Ο χορός</a:t>
            </a:r>
            <a:endParaRPr lang="el-GR" dirty="0" smtClean="0">
              <a:latin typeface="Arial" pitchFamily="34" charset="0"/>
              <a:cs typeface="Arial" pitchFamily="34" charset="0"/>
            </a:endParaRPr>
          </a:p>
          <a:p>
            <a:pPr>
              <a:buNone/>
            </a:pPr>
            <a:r>
              <a:rPr lang="el-GR" dirty="0" smtClean="0">
                <a:latin typeface="Arial" pitchFamily="34" charset="0"/>
                <a:cs typeface="Arial" pitchFamily="34" charset="0"/>
              </a:rPr>
              <a:t>     Ο χορός του αρχαίου δράματος ταυτόχρονα με το τραγούδι χόρευε με έναν εκφραστικό και μιμητικό τρόπο, προκειμένου να εκφράσει τα συναισθήματά του. Συνήθως ο χορός αντιπροσώπευε την κοινή γνώμη. Επικεφαλής του χορού κατά την είσοδό του βάδιζε ο αυλητής που με τον ήχο του αυλού συνόδευε την κίνηση και την όρχησή του. Κατά τη διδασκαλία του δράματος ο χορός είχε τα νώτα στραμμένα προς τους θεατές και μόνο ο κορυφαίος συχνά διαλεγόταν με τους ηθοποιούς.</a:t>
            </a:r>
          </a:p>
          <a:p>
            <a:pPr>
              <a:buNone/>
            </a:pPr>
            <a:r>
              <a:rPr lang="el-GR" b="1" i="1" dirty="0" smtClean="0">
                <a:latin typeface="Arial" pitchFamily="34" charset="0"/>
                <a:cs typeface="Arial" pitchFamily="34" charset="0"/>
              </a:rPr>
              <a:t>Το κοινό</a:t>
            </a:r>
            <a:endParaRPr lang="el-GR" dirty="0" smtClean="0">
              <a:latin typeface="Arial" pitchFamily="34" charset="0"/>
              <a:cs typeface="Arial" pitchFamily="34" charset="0"/>
            </a:endParaRPr>
          </a:p>
          <a:p>
            <a:pPr>
              <a:buNone/>
            </a:pPr>
            <a:r>
              <a:rPr lang="el-GR" dirty="0" smtClean="0">
                <a:latin typeface="Arial" pitchFamily="34" charset="0"/>
                <a:cs typeface="Arial" pitchFamily="34" charset="0"/>
              </a:rPr>
              <a:t>     Χιλιάδες Αθηναίοι κατέκλυζαν κάθε χρόνο το θέατρο του Διονύσου. Άντρες, γυναίκες, παιδιά, μέτοικοι και ξένοι μπορούσαν να λάβουν μέρος στη μεγάλη αυτή λαϊκή γιορτή της Αθηναϊκής Δημοκρατίας. Το ίδιο το κράτος είχε φροντίσει να χορηγήσει στους άπορους πολίτες το αντίτιμο του εισιτηρίου (</a:t>
            </a:r>
            <a:r>
              <a:rPr lang="el-GR" b="1" dirty="0" smtClean="0">
                <a:latin typeface="Arial" pitchFamily="34" charset="0"/>
                <a:cs typeface="Arial" pitchFamily="34" charset="0"/>
              </a:rPr>
              <a:t>θεωρικό</a:t>
            </a:r>
            <a:r>
              <a:rPr lang="el-GR" dirty="0" smtClean="0">
                <a:latin typeface="Arial" pitchFamily="34" charset="0"/>
                <a:cs typeface="Arial" pitchFamily="34" charset="0"/>
              </a:rPr>
              <a:t>).  Οι θεατές περνούσαν στο θέατρο ολόκληρη την ημέρα. Γι' αυτό έφερναν μαζί τους και τα ανάλογα εφόδια. Οι παραστάσεις άρχιζαν μετά τις επίσημες τελετές. Στον αρχαίο κόσμο κανένα άλλο κοινό δεν ήταν τόσο ενημερωμένο και δεν ένιωθε τόσο καλά τις παραστάσεις, όσο το αθηναϊκό. Οι θεατές χειροκροτούσαν και επευφημούσαν, αλλά και δε δίσταζαν να σφυρίζουν και να αποδοκιμάζουν το έργο, όταν αγανακτούσαν. </a:t>
            </a:r>
            <a:endParaRPr lang="el-GR" dirty="0" smtClean="0">
              <a:latin typeface="Arial" pitchFamily="34" charset="0"/>
              <a:cs typeface="Arial" pitchFamily="34" charset="0"/>
            </a:endParaRPr>
          </a:p>
        </p:txBody>
      </p:sp>
      <p:sp>
        <p:nvSpPr>
          <p:cNvPr id="2" name="1 - Τίτλος"/>
          <p:cNvSpPr>
            <a:spLocks noGrp="1"/>
          </p:cNvSpPr>
          <p:nvPr>
            <p:ph type="title"/>
          </p:nvPr>
        </p:nvSpPr>
        <p:spPr>
          <a:xfrm>
            <a:off x="467544" y="0"/>
            <a:ext cx="8229600" cy="1143000"/>
          </a:xfrm>
        </p:spPr>
        <p:txBody>
          <a:bodyPr/>
          <a:lstStyle/>
          <a:p>
            <a:r>
              <a:rPr lang="el-GR" dirty="0" smtClean="0"/>
              <a:t>Οι συντελεστές του θεάτρου</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09547" y="1481138"/>
            <a:ext cx="7924906" cy="4525962"/>
          </a:xfrm>
        </p:spPr>
      </p:pic>
      <p:sp>
        <p:nvSpPr>
          <p:cNvPr id="2" name="Τίτλος 1"/>
          <p:cNvSpPr>
            <a:spLocks noGrp="1"/>
          </p:cNvSpPr>
          <p:nvPr>
            <p:ph type="title"/>
          </p:nvPr>
        </p:nvSpPr>
        <p:spPr/>
        <p:txBody>
          <a:bodyPr>
            <a:normAutofit/>
          </a:bodyPr>
          <a:lstStyle/>
          <a:p>
            <a:r>
              <a:rPr lang="el-GR" sz="3600" dirty="0" smtClean="0"/>
              <a:t>ΑΡΧΑΙΟ ΘΕΑΤΡΟ  ΕΠΙΔΑΥΡΟΥ</a:t>
            </a:r>
            <a:endParaRPr lang="el-GR" sz="3600" dirty="0"/>
          </a:p>
        </p:txBody>
      </p:sp>
    </p:spTree>
    <p:extLst>
      <p:ext uri="{BB962C8B-B14F-4D97-AF65-F5344CB8AC3E}">
        <p14:creationId xmlns:p14="http://schemas.microsoft.com/office/powerpoint/2010/main" xmlns="" val="330056637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1052736"/>
            <a:ext cx="8229600" cy="2880320"/>
          </a:xfrm>
        </p:spPr>
        <p:txBody>
          <a:bodyPr>
            <a:normAutofit/>
          </a:bodyPr>
          <a:lstStyle/>
          <a:p>
            <a:pPr marL="0" indent="0">
              <a:buNone/>
            </a:pPr>
            <a:r>
              <a:rPr lang="el-GR" sz="2800" dirty="0" smtClean="0"/>
              <a:t>Σύμφωνα </a:t>
            </a:r>
            <a:r>
              <a:rPr lang="el-GR" sz="2800" dirty="0" smtClean="0"/>
              <a:t>με τους αρχαιολόγους αυτό το θέατρο   κατασκευάστηκε  γύρω στο 330π.χ. από τον Πολύκλειτο τον νεώτερο, έναν  </a:t>
            </a:r>
            <a:r>
              <a:rPr lang="el-GR" sz="2800" dirty="0" smtClean="0"/>
              <a:t>εξαιρετικό γλύπτη </a:t>
            </a:r>
            <a:r>
              <a:rPr lang="el-GR" sz="2800" dirty="0" smtClean="0"/>
              <a:t>και αρχιτέκτονα από το </a:t>
            </a:r>
            <a:r>
              <a:rPr lang="el-GR" sz="2800" dirty="0" smtClean="0"/>
              <a:t>γειτονικό Άργος</a:t>
            </a:r>
            <a:r>
              <a:rPr lang="el-GR" sz="1600" dirty="0" smtClean="0"/>
              <a:t>.</a:t>
            </a:r>
            <a:endParaRPr lang="el-GR" sz="1600" dirty="0"/>
          </a:p>
        </p:txBody>
      </p:sp>
      <p:sp>
        <p:nvSpPr>
          <p:cNvPr id="2" name="Τίτλος 1"/>
          <p:cNvSpPr>
            <a:spLocks noGrp="1"/>
          </p:cNvSpPr>
          <p:nvPr>
            <p:ph type="title"/>
          </p:nvPr>
        </p:nvSpPr>
        <p:spPr>
          <a:xfrm>
            <a:off x="395536" y="0"/>
            <a:ext cx="8229600" cy="1143000"/>
          </a:xfrm>
        </p:spPr>
        <p:txBody>
          <a:bodyPr>
            <a:normAutofit/>
          </a:bodyPr>
          <a:lstStyle/>
          <a:p>
            <a:r>
              <a:rPr lang="el-GR" sz="3200" b="1" dirty="0" smtClean="0"/>
              <a:t>Πότε χτίστηκε και από ποιον </a:t>
            </a:r>
            <a:r>
              <a:rPr lang="en-US" sz="3200" b="1" dirty="0" smtClean="0"/>
              <a:t>;</a:t>
            </a:r>
            <a:endParaRPr lang="el-GR" sz="3200" b="1" dirty="0"/>
          </a:p>
        </p:txBody>
      </p:sp>
      <p:pic>
        <p:nvPicPr>
          <p:cNvPr id="4" name="Picture 2" descr="ÎÏÎ¿ÏÎ­Î»ÎµÏÎ¼Î± ÎµÎ¹ÎºÏÎ½Î±Ï Î³Î¹Î± Î¸ÎµÎ±ÏÏÎ¿ ÏÎ·Ï ÎµÏÎ¹Î´Î±ÏÏÎ¿Ï ÎºÎ±ÏÎ¿ÏÎ·"/>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3808" y="3284984"/>
            <a:ext cx="5112568" cy="31271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0477663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1268760"/>
            <a:ext cx="8424936" cy="4813995"/>
          </a:xfrm>
        </p:spPr>
        <p:txBody>
          <a:bodyPr>
            <a:noAutofit/>
          </a:bodyPr>
          <a:lstStyle/>
          <a:p>
            <a:r>
              <a:rPr lang="el-GR" dirty="0" smtClean="0"/>
              <a:t>Κύριο χαρακτηριστικό του χώρου είναι η  μοναδική ακουστικότητα που αποτελεί παγκοσμίως αντικείμενο μελέτης για επιστήμονες. Οι παραστάσεις των κλασσικών έργων σε ένα κοινό 14.000 θεατών, σε συνδυασμό με το περιβάλλοντα χώρο συνθέτουν μια υποβλητική ατμόσφαιρα ιδανική για θεατρική δημιουργία και θέατρο όπου σπεύδουν κάθε χρόνο χιλιάδες επισκέπτες από όλο τον κόσμο</a:t>
            </a:r>
            <a:endParaRPr lang="el-GR" dirty="0"/>
          </a:p>
        </p:txBody>
      </p:sp>
      <p:sp>
        <p:nvSpPr>
          <p:cNvPr id="2" name="Τίτλος 1"/>
          <p:cNvSpPr>
            <a:spLocks noGrp="1"/>
          </p:cNvSpPr>
          <p:nvPr>
            <p:ph type="title"/>
          </p:nvPr>
        </p:nvSpPr>
        <p:spPr/>
        <p:txBody>
          <a:bodyPr>
            <a:normAutofit/>
          </a:bodyPr>
          <a:lstStyle/>
          <a:p>
            <a:r>
              <a:rPr lang="el-GR" sz="3600" b="1" dirty="0" smtClean="0"/>
              <a:t>Χαρακτηριστικά του θεάτρου</a:t>
            </a:r>
            <a:endParaRPr lang="el-GR" sz="3600" b="1" dirty="0"/>
          </a:p>
        </p:txBody>
      </p:sp>
    </p:spTree>
    <p:extLst>
      <p:ext uri="{BB962C8B-B14F-4D97-AF65-F5344CB8AC3E}">
        <p14:creationId xmlns:p14="http://schemas.microsoft.com/office/powerpoint/2010/main" xmlns="" val="415543454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1412776"/>
            <a:ext cx="8229600" cy="2620888"/>
          </a:xfrm>
        </p:spPr>
        <p:txBody>
          <a:bodyPr/>
          <a:lstStyle/>
          <a:p>
            <a:pPr>
              <a:buNone/>
            </a:pPr>
            <a:r>
              <a:rPr lang="el-GR" b="1" i="1" dirty="0" smtClean="0"/>
              <a:t>   </a:t>
            </a:r>
            <a:r>
              <a:rPr lang="el-GR" dirty="0" smtClean="0"/>
              <a:t>ο Ωδείο </a:t>
            </a:r>
            <a:r>
              <a:rPr lang="el-GR" dirty="0" err="1" smtClean="0"/>
              <a:t>Ηρώδου</a:t>
            </a:r>
            <a:r>
              <a:rPr lang="el-GR" dirty="0" smtClean="0"/>
              <a:t> του Αττικού (ή Ηρώδειο, όπως λανθασμένα έχει επικρατήσει) είναι αρχαίο ωδείο της ρωμαϊκής περιόδου, που βρίσκεται στη νοτιοδυτική πλαγιά της Ακρόπολης των Αθηνών.</a:t>
            </a:r>
          </a:p>
          <a:p>
            <a:endParaRPr lang="el-GR" dirty="0"/>
          </a:p>
        </p:txBody>
      </p:sp>
      <p:sp>
        <p:nvSpPr>
          <p:cNvPr id="2" name="1 - Τίτλος"/>
          <p:cNvSpPr>
            <a:spLocks noGrp="1"/>
          </p:cNvSpPr>
          <p:nvPr>
            <p:ph type="title"/>
          </p:nvPr>
        </p:nvSpPr>
        <p:spPr/>
        <p:txBody>
          <a:bodyPr/>
          <a:lstStyle/>
          <a:p>
            <a:r>
              <a:rPr lang="el-GR" dirty="0" smtClean="0"/>
              <a:t>Ωδείο </a:t>
            </a:r>
            <a:r>
              <a:rPr lang="el-GR" dirty="0" err="1" smtClean="0"/>
              <a:t>Ηρώδου</a:t>
            </a:r>
            <a:r>
              <a:rPr lang="el-GR" dirty="0" smtClean="0"/>
              <a:t> του Αττικού</a:t>
            </a:r>
            <a:endParaRPr lang="el-GR" dirty="0"/>
          </a:p>
        </p:txBody>
      </p:sp>
      <p:pic>
        <p:nvPicPr>
          <p:cNvPr id="4" name="Picture 2" descr="ÎÏÎ¿ÏÎ­Î»ÎµÏÎ¼Î± ÎµÎ¹ÎºÏÎ½Î±Ï Î³Î¹Î± Î·ÏÏÎ´ÎµÎ¹Î¿ ÎµÎ¹ÎºÎ¿Î½ÎµÏ"/>
          <p:cNvPicPr>
            <a:picLocks noChangeAspect="1" noChangeArrowheads="1"/>
          </p:cNvPicPr>
          <p:nvPr/>
        </p:nvPicPr>
        <p:blipFill>
          <a:blip r:embed="rId2" cstate="print"/>
          <a:srcRect/>
          <a:stretch>
            <a:fillRect/>
          </a:stretch>
        </p:blipFill>
        <p:spPr bwMode="auto">
          <a:xfrm>
            <a:off x="3131840" y="3789040"/>
            <a:ext cx="4276750" cy="2674645"/>
          </a:xfrm>
          <a:prstGeom prst="rect">
            <a:avLst/>
          </a:prstGeom>
          <a:noFill/>
          <a:ln w="28575">
            <a:solidFill>
              <a:srgbClr val="00B050"/>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85000" lnSpcReduction="10000"/>
          </a:bodyPr>
          <a:lstStyle/>
          <a:p>
            <a:r>
              <a:rPr lang="el-GR" dirty="0"/>
              <a:t>Μέσω της </a:t>
            </a:r>
            <a:r>
              <a:rPr lang="el-GR" dirty="0" smtClean="0"/>
              <a:t>συμμετοχής μας </a:t>
            </a:r>
            <a:r>
              <a:rPr lang="el-GR" dirty="0"/>
              <a:t>στο συγκεκριμένο πρόγραμμα </a:t>
            </a:r>
            <a:r>
              <a:rPr lang="el-GR" dirty="0" smtClean="0"/>
              <a:t>ήρθαμε σε </a:t>
            </a:r>
            <a:r>
              <a:rPr lang="el-GR" dirty="0"/>
              <a:t>επαφή με την έννοια του αρχαίου θεάτρου και </a:t>
            </a:r>
            <a:r>
              <a:rPr lang="el-GR" dirty="0" smtClean="0"/>
              <a:t>αντιληφθήκαμε τη </a:t>
            </a:r>
            <a:r>
              <a:rPr lang="el-GR" dirty="0"/>
              <a:t>σημασία του ως παιδευτικού και ψυχαγωγικού μέσου. </a:t>
            </a:r>
            <a:endParaRPr lang="el-GR" dirty="0" smtClean="0"/>
          </a:p>
          <a:p>
            <a:r>
              <a:rPr lang="el-GR" dirty="0" smtClean="0"/>
              <a:t>Επίσης αποκτήσαμε </a:t>
            </a:r>
            <a:r>
              <a:rPr lang="el-GR" dirty="0"/>
              <a:t>γνώσεις γύρω από  τη γένεση και την εξέλιξη του θεάτρου και την αρχιτεκτονική των Ελληνικών αρχαίων θεάτρων. </a:t>
            </a:r>
            <a:endParaRPr lang="el-GR" dirty="0" smtClean="0"/>
          </a:p>
          <a:p>
            <a:r>
              <a:rPr lang="el-GR" dirty="0" smtClean="0"/>
              <a:t>Μελετήσαμε </a:t>
            </a:r>
            <a:r>
              <a:rPr lang="el-GR" dirty="0"/>
              <a:t>αρχαίους τραγικούς </a:t>
            </a:r>
            <a:r>
              <a:rPr lang="el-GR" dirty="0" smtClean="0"/>
              <a:t>ποιητές και τα έργα </a:t>
            </a:r>
            <a:r>
              <a:rPr lang="el-GR" dirty="0"/>
              <a:t>τους. </a:t>
            </a:r>
            <a:endParaRPr lang="el-GR" dirty="0" smtClean="0"/>
          </a:p>
          <a:p>
            <a:r>
              <a:rPr lang="el-GR" dirty="0" smtClean="0"/>
              <a:t>Τέλος</a:t>
            </a:r>
            <a:r>
              <a:rPr lang="el-GR" dirty="0"/>
              <a:t>, </a:t>
            </a:r>
            <a:r>
              <a:rPr lang="el-GR" dirty="0" smtClean="0"/>
              <a:t>συνειδητοποιήσαμε </a:t>
            </a:r>
            <a:r>
              <a:rPr lang="el-GR" dirty="0"/>
              <a:t>την ανάγκη προστασίας και αποκατάστασης των αρχαίων θεάτρων μελετώντας τη χρήση τους από την αρχαιότητα έως σήμερα.</a:t>
            </a:r>
            <a:endParaRPr lang="el-GR" dirty="0"/>
          </a:p>
        </p:txBody>
      </p:sp>
      <p:sp>
        <p:nvSpPr>
          <p:cNvPr id="2" name="1 - Τίτλος"/>
          <p:cNvSpPr>
            <a:spLocks noGrp="1"/>
          </p:cNvSpPr>
          <p:nvPr>
            <p:ph type="title"/>
          </p:nvPr>
        </p:nvSpPr>
        <p:spPr/>
        <p:txBody>
          <a:bodyPr/>
          <a:lstStyle/>
          <a:p>
            <a:r>
              <a:rPr lang="el-GR" b="1" dirty="0" smtClean="0"/>
              <a:t>Θέμα</a:t>
            </a:r>
            <a:endParaRPr lang="el-GR" b="1"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ustomShape 1"/>
          <p:cNvSpPr/>
          <p:nvPr/>
        </p:nvSpPr>
        <p:spPr>
          <a:xfrm>
            <a:off x="457200" y="272880"/>
            <a:ext cx="3178696" cy="1161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nSpc>
                <a:spcPct val="100000"/>
              </a:lnSpc>
            </a:pPr>
            <a:r>
              <a:rPr lang="el-GR" sz="2800" b="1" strike="noStrike" spc="-1" dirty="0">
                <a:solidFill>
                  <a:srgbClr val="000000"/>
                </a:solidFill>
                <a:uFill>
                  <a:solidFill>
                    <a:srgbClr val="FFFFFF"/>
                  </a:solidFill>
                </a:uFill>
                <a:latin typeface="Calibri"/>
                <a:ea typeface="DejaVu Sans"/>
              </a:rPr>
              <a:t>Από ποιον </a:t>
            </a:r>
            <a:r>
              <a:rPr lang="el-GR" sz="2800" b="1" strike="noStrike" spc="-1" dirty="0" smtClean="0">
                <a:solidFill>
                  <a:srgbClr val="000000"/>
                </a:solidFill>
                <a:uFill>
                  <a:solidFill>
                    <a:srgbClr val="FFFFFF"/>
                  </a:solidFill>
                </a:uFill>
                <a:latin typeface="Calibri"/>
                <a:ea typeface="DejaVu Sans"/>
              </a:rPr>
              <a:t>χτίστηκε;</a:t>
            </a:r>
            <a:r>
              <a:rPr dirty="0"/>
              <a:t/>
            </a:r>
            <a:br>
              <a:rPr dirty="0"/>
            </a:br>
            <a:endParaRPr lang="el-GR" sz="2800" b="0" strike="noStrike" spc="-1" dirty="0">
              <a:solidFill>
                <a:srgbClr val="000000"/>
              </a:solidFill>
              <a:uFill>
                <a:solidFill>
                  <a:srgbClr val="FFFFFF"/>
                </a:solidFill>
              </a:uFill>
              <a:latin typeface="Arial"/>
            </a:endParaRPr>
          </a:p>
        </p:txBody>
      </p:sp>
      <p:pic>
        <p:nvPicPr>
          <p:cNvPr id="222" name="4 - Θέση περιεχομένου"/>
          <p:cNvPicPr/>
          <p:nvPr/>
        </p:nvPicPr>
        <p:blipFill>
          <a:blip r:embed="rId2" cstate="print"/>
          <a:stretch/>
        </p:blipFill>
        <p:spPr>
          <a:xfrm>
            <a:off x="4181040" y="272880"/>
            <a:ext cx="3898440" cy="5852160"/>
          </a:xfrm>
          <a:prstGeom prst="rect">
            <a:avLst/>
          </a:prstGeom>
          <a:ln>
            <a:noFill/>
          </a:ln>
        </p:spPr>
      </p:pic>
      <p:sp>
        <p:nvSpPr>
          <p:cNvPr id="223" name="CustomShape 2"/>
          <p:cNvSpPr/>
          <p:nvPr/>
        </p:nvSpPr>
        <p:spPr>
          <a:xfrm>
            <a:off x="457200" y="1434960"/>
            <a:ext cx="3007080" cy="469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spcBef>
                <a:spcPts val="400"/>
              </a:spcBef>
            </a:pPr>
            <a:r>
              <a:rPr lang="el-GR" sz="2000" b="0" strike="noStrike" spc="-1" dirty="0">
                <a:solidFill>
                  <a:srgbClr val="000000"/>
                </a:solidFill>
                <a:uFill>
                  <a:solidFill>
                    <a:srgbClr val="FFFFFF"/>
                  </a:solidFill>
                </a:uFill>
                <a:latin typeface="Calibri"/>
                <a:ea typeface="DejaVu Sans"/>
              </a:rPr>
              <a:t>Από τον ευγενή και σοφό Τιβέριο Κλαύδιο Αττικό </a:t>
            </a:r>
            <a:r>
              <a:rPr lang="el-GR" sz="2000" b="0" strike="noStrike" spc="-1" dirty="0" smtClean="0">
                <a:solidFill>
                  <a:srgbClr val="000000"/>
                </a:solidFill>
                <a:uFill>
                  <a:solidFill>
                    <a:srgbClr val="FFFFFF"/>
                  </a:solidFill>
                </a:uFill>
                <a:latin typeface="Calibri"/>
                <a:ea typeface="DejaVu Sans"/>
              </a:rPr>
              <a:t>Ηρώδη.</a:t>
            </a:r>
            <a:endParaRPr lang="el-GR" sz="2000" b="0" strike="noStrike" spc="-1" dirty="0">
              <a:solidFill>
                <a:srgbClr val="000000"/>
              </a:solidFill>
              <a:uFill>
                <a:solidFill>
                  <a:srgbClr val="FFFFFF"/>
                </a:solidFill>
              </a:uFill>
              <a:latin typeface="Arial"/>
            </a:endParaRPr>
          </a:p>
        </p:txBody>
      </p:sp>
    </p:spTree>
  </p:cSld>
  <p:clrMapOvr>
    <a:masterClrMapping/>
  </p:clrMapOvr>
  <p:transition spd="med">
    <p:split dir="in"/>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ustomShape 1"/>
          <p:cNvSpPr/>
          <p:nvPr/>
        </p:nvSpPr>
        <p:spPr>
          <a:xfrm>
            <a:off x="1792440" y="4800600"/>
            <a:ext cx="5485320" cy="56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l-GR" sz="2600" b="1" strike="noStrike" spc="-1">
                <a:solidFill>
                  <a:srgbClr val="000000"/>
                </a:solidFill>
                <a:uFill>
                  <a:solidFill>
                    <a:srgbClr val="FFFFFF"/>
                  </a:solidFill>
                </a:uFill>
                <a:latin typeface="Calibri"/>
                <a:ea typeface="DejaVu Sans"/>
              </a:rPr>
              <a:t>Πότε χτίστηκε;</a:t>
            </a:r>
            <a:endParaRPr lang="el-GR" sz="2600" b="0" strike="noStrike" spc="-1">
              <a:solidFill>
                <a:srgbClr val="000000"/>
              </a:solidFill>
              <a:uFill>
                <a:solidFill>
                  <a:srgbClr val="FFFFFF"/>
                </a:solidFill>
              </a:uFill>
              <a:latin typeface="Arial"/>
            </a:endParaRPr>
          </a:p>
        </p:txBody>
      </p:sp>
      <p:pic>
        <p:nvPicPr>
          <p:cNvPr id="219" name="4 - Θέση εικόνας"/>
          <p:cNvPicPr/>
          <p:nvPr/>
        </p:nvPicPr>
        <p:blipFill>
          <a:blip r:embed="rId2" cstate="print"/>
          <a:srcRect l="6348" r="6348"/>
          <a:stretch/>
        </p:blipFill>
        <p:spPr>
          <a:xfrm>
            <a:off x="1792440" y="612720"/>
            <a:ext cx="5485320" cy="4113720"/>
          </a:xfrm>
          <a:prstGeom prst="rect">
            <a:avLst/>
          </a:prstGeom>
          <a:ln>
            <a:noFill/>
          </a:ln>
        </p:spPr>
      </p:pic>
      <p:sp>
        <p:nvSpPr>
          <p:cNvPr id="220" name="CustomShape 2"/>
          <p:cNvSpPr/>
          <p:nvPr/>
        </p:nvSpPr>
        <p:spPr>
          <a:xfrm>
            <a:off x="1792440" y="5367240"/>
            <a:ext cx="5485320" cy="803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400"/>
              </a:spcBef>
            </a:pPr>
            <a:r>
              <a:rPr lang="el-GR" sz="2000" b="0" strike="noStrike" spc="-1">
                <a:solidFill>
                  <a:srgbClr val="000000"/>
                </a:solidFill>
                <a:uFill>
                  <a:solidFill>
                    <a:srgbClr val="FFFFFF"/>
                  </a:solidFill>
                </a:uFill>
                <a:latin typeface="Calibri"/>
                <a:ea typeface="DejaVu Sans"/>
              </a:rPr>
              <a:t>Χτίστηκε πριν 1858 χρόνια.Άρχισε το 161 μΧ. και περατώθηκε το 175 μΧ.</a:t>
            </a:r>
            <a:endParaRPr lang="el-GR" sz="2000" b="0" strike="noStrike" spc="-1">
              <a:solidFill>
                <a:srgbClr val="000000"/>
              </a:solidFill>
              <a:uFill>
                <a:solidFill>
                  <a:srgbClr val="FFFFFF"/>
                </a:solidFill>
              </a:uFill>
              <a:latin typeface="Arial"/>
            </a:endParaRPr>
          </a:p>
          <a:p>
            <a:pPr>
              <a:lnSpc>
                <a:spcPct val="100000"/>
              </a:lnSpc>
              <a:spcBef>
                <a:spcPts val="281"/>
              </a:spcBef>
            </a:pPr>
            <a:endParaRPr lang="el-GR" sz="2000" b="0" strike="noStrike" spc="-1">
              <a:solidFill>
                <a:srgbClr val="000000"/>
              </a:solidFill>
              <a:uFill>
                <a:solidFill>
                  <a:srgbClr val="FFFFFF"/>
                </a:solidFill>
              </a:uFill>
              <a:latin typeface="Arial"/>
            </a:endParaRPr>
          </a:p>
        </p:txBody>
      </p:sp>
    </p:spTree>
  </p:cSld>
  <p:clrMapOvr>
    <a:masterClrMapping/>
  </p:clrMapOvr>
  <p:transition spd="med">
    <p:wedg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ustomShape 1"/>
          <p:cNvSpPr/>
          <p:nvPr/>
        </p:nvSpPr>
        <p:spPr>
          <a:xfrm>
            <a:off x="457200" y="2746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el-GR" sz="2600" b="1" strike="noStrike" spc="-1">
                <a:solidFill>
                  <a:srgbClr val="000000"/>
                </a:solidFill>
                <a:uFill>
                  <a:solidFill>
                    <a:srgbClr val="FFFFFF"/>
                  </a:solidFill>
                </a:uFill>
                <a:latin typeface="Calibri"/>
                <a:ea typeface="DejaVu Sans"/>
              </a:rPr>
              <a:t>Ποια είναι τα ιδιαίτερα χαρακτηριστικά του;</a:t>
            </a:r>
            <a:endParaRPr lang="el-GR" sz="2600" b="0" strike="noStrike" spc="-1">
              <a:solidFill>
                <a:srgbClr val="000000"/>
              </a:solidFill>
              <a:uFill>
                <a:solidFill>
                  <a:srgbClr val="FFFFFF"/>
                </a:solidFill>
              </a:uFill>
              <a:latin typeface="Arial"/>
            </a:endParaRPr>
          </a:p>
        </p:txBody>
      </p:sp>
      <p:sp>
        <p:nvSpPr>
          <p:cNvPr id="225" name="CustomShape 2"/>
          <p:cNvSpPr/>
          <p:nvPr/>
        </p:nvSpPr>
        <p:spPr>
          <a:xfrm>
            <a:off x="457200" y="160020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20000"/>
          </a:bodyPr>
          <a:lstStyle/>
          <a:p>
            <a:pPr marL="343080" indent="-342000">
              <a:lnSpc>
                <a:spcPct val="100000"/>
              </a:lnSpc>
              <a:spcBef>
                <a:spcPts val="641"/>
              </a:spcBef>
              <a:buClr>
                <a:srgbClr val="000000"/>
              </a:buClr>
            </a:pPr>
            <a:r>
              <a:rPr lang="el-GR" sz="3200" b="0" strike="noStrike" spc="-1" dirty="0">
                <a:solidFill>
                  <a:srgbClr val="000000"/>
                </a:solidFill>
                <a:uFill>
                  <a:solidFill>
                    <a:srgbClr val="FFFFFF"/>
                  </a:solidFill>
                </a:uFill>
                <a:latin typeface="Calibri"/>
                <a:ea typeface="DejaVu Sans"/>
              </a:rPr>
              <a:t> </a:t>
            </a:r>
            <a:r>
              <a:rPr lang="el-GR" sz="3200" b="0" strike="noStrike" spc="-1" dirty="0" smtClean="0">
                <a:solidFill>
                  <a:srgbClr val="000000"/>
                </a:solidFill>
                <a:uFill>
                  <a:solidFill>
                    <a:srgbClr val="FFFFFF"/>
                  </a:solidFill>
                </a:uFill>
                <a:latin typeface="Calibri"/>
                <a:ea typeface="DejaVu Sans"/>
              </a:rPr>
              <a:t>   Ο </a:t>
            </a:r>
            <a:r>
              <a:rPr lang="el-GR" sz="3200" b="0" strike="noStrike" spc="-1" dirty="0">
                <a:solidFill>
                  <a:srgbClr val="000000"/>
                </a:solidFill>
                <a:uFill>
                  <a:solidFill>
                    <a:srgbClr val="FFFFFF"/>
                  </a:solidFill>
                </a:uFill>
                <a:latin typeface="Calibri"/>
                <a:ea typeface="DejaVu Sans"/>
              </a:rPr>
              <a:t>χώρος που προοριζόταν για το κοινό είχε 32         σειρές από μαρμάρινες κερκίδες και η χωρητικότητά  ήταν της τάξης των 5000 περίπου θεατών. Όπως και στα θέατρα της ρωμαϊκής εποχής, η ορχήστρα είχε ημικυκλικό σχήμα. Το σκηνικό οικοδόμημα βρισκόταν υπερυψωμένο στο βάθος της σκηνής και είχε τρεις ορόφους, δύο εκ των οποίων διατηρούνται μέχρι σήμερα σε ύψος 28 μέτρων. Το ωδείο ήταν στεγασμένο με ξύλινη οροφή από ξύλο κέδρου.</a:t>
            </a:r>
            <a:endParaRPr lang="el-GR" sz="3200" b="0" strike="noStrike" spc="-1" dirty="0">
              <a:solidFill>
                <a:srgbClr val="000000"/>
              </a:solidFill>
              <a:uFill>
                <a:solidFill>
                  <a:srgbClr val="FFFFFF"/>
                </a:solidFill>
              </a:uFill>
              <a:latin typeface="Arial"/>
            </a:endParaRPr>
          </a:p>
          <a:p>
            <a:pPr marL="343080" indent="-342000">
              <a:lnSpc>
                <a:spcPct val="100000"/>
              </a:lnSpc>
              <a:spcBef>
                <a:spcPts val="641"/>
              </a:spcBef>
            </a:pPr>
            <a:r>
              <a:rPr dirty="0"/>
              <a:t/>
            </a:r>
            <a:br>
              <a:rPr dirty="0"/>
            </a:br>
            <a:endParaRPr lang="el-GR" sz="3200" b="0" strike="noStrike" spc="-1" dirty="0">
              <a:solidFill>
                <a:srgbClr val="000000"/>
              </a:solidFill>
              <a:uFill>
                <a:solidFill>
                  <a:srgbClr val="FFFFFF"/>
                </a:solidFill>
              </a:uFill>
              <a:latin typeface="Arial"/>
            </a:endParaRPr>
          </a:p>
        </p:txBody>
      </p:sp>
    </p:spTree>
  </p:cSld>
  <p:clrMapOvr>
    <a:masterClrMapping/>
  </p:clrMapOvr>
  <p:transition spd="med">
    <p:plus/>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ustomShape 1"/>
          <p:cNvSpPr/>
          <p:nvPr/>
        </p:nvSpPr>
        <p:spPr>
          <a:xfrm>
            <a:off x="611560" y="476672"/>
            <a:ext cx="8228520" cy="1141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l-GR" sz="2800" b="1" strike="noStrike" spc="-1" dirty="0">
                <a:solidFill>
                  <a:srgbClr val="000000"/>
                </a:solidFill>
                <a:uFill>
                  <a:solidFill>
                    <a:srgbClr val="FFFFFF"/>
                  </a:solidFill>
                </a:uFill>
                <a:latin typeface="Calibri"/>
                <a:ea typeface="DejaVu Sans"/>
              </a:rPr>
              <a:t>Σε τι χρησιμεύει σήμερα;</a:t>
            </a:r>
            <a:r>
              <a:rPr lang="el-GR" sz="1800" b="0" strike="noStrike" spc="-1" dirty="0">
                <a:solidFill>
                  <a:srgbClr val="000000"/>
                </a:solidFill>
                <a:uFill>
                  <a:solidFill>
                    <a:srgbClr val="FFFFFF"/>
                  </a:solidFill>
                </a:uFill>
                <a:latin typeface="Calibri"/>
                <a:ea typeface="DejaVu Sans"/>
              </a:rPr>
              <a:t>	</a:t>
            </a:r>
            <a:endParaRPr lang="el-GR" sz="1800" b="0" strike="noStrike" spc="-1" dirty="0">
              <a:solidFill>
                <a:srgbClr val="000000"/>
              </a:solidFill>
              <a:uFill>
                <a:solidFill>
                  <a:srgbClr val="FFFFFF"/>
                </a:solidFill>
              </a:uFill>
              <a:latin typeface="Arial"/>
            </a:endParaRPr>
          </a:p>
        </p:txBody>
      </p:sp>
      <p:sp>
        <p:nvSpPr>
          <p:cNvPr id="227" name="CustomShape 2"/>
          <p:cNvSpPr/>
          <p:nvPr/>
        </p:nvSpPr>
        <p:spPr>
          <a:xfrm>
            <a:off x="457200" y="2204864"/>
            <a:ext cx="4015080" cy="3920176"/>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endParaRPr lang="el-GR" sz="1800" b="0" strike="noStrike" spc="-1" dirty="0">
              <a:solidFill>
                <a:srgbClr val="000000"/>
              </a:solidFill>
              <a:uFill>
                <a:solidFill>
                  <a:srgbClr val="FFFFFF"/>
                </a:solidFill>
              </a:uFill>
              <a:latin typeface="Arial"/>
            </a:endParaRPr>
          </a:p>
          <a:p>
            <a:r>
              <a:rPr lang="el-GR" sz="2800" b="0" strike="noStrike" spc="-1" dirty="0">
                <a:solidFill>
                  <a:srgbClr val="000000"/>
                </a:solidFill>
                <a:uFill>
                  <a:solidFill>
                    <a:srgbClr val="FFFFFF"/>
                  </a:solidFill>
                </a:uFill>
                <a:latin typeface="Calibri"/>
                <a:ea typeface="DejaVu Sans"/>
              </a:rPr>
              <a:t>Η χρησιμότητα του σήμερα είναι για τις συναυλίες τα καλοκαίρια. Και πολύ σπάνια ανεβάζουν παραστάσεις</a:t>
            </a:r>
            <a:r>
              <a:rPr lang="el-GR" sz="3200" b="0" strike="noStrike" spc="-1" dirty="0">
                <a:solidFill>
                  <a:srgbClr val="000000"/>
                </a:solidFill>
                <a:uFill>
                  <a:solidFill>
                    <a:srgbClr val="FFFFFF"/>
                  </a:solidFill>
                </a:uFill>
                <a:latin typeface="Calibri"/>
                <a:ea typeface="DejaVu Sans"/>
              </a:rPr>
              <a:t>.</a:t>
            </a:r>
            <a:endParaRPr lang="el-GR" sz="3200" b="0" strike="noStrike" spc="-1" dirty="0">
              <a:solidFill>
                <a:srgbClr val="000000"/>
              </a:solidFill>
              <a:uFill>
                <a:solidFill>
                  <a:srgbClr val="FFFFFF"/>
                </a:solidFill>
              </a:uFill>
              <a:latin typeface="Arial"/>
            </a:endParaRPr>
          </a:p>
        </p:txBody>
      </p:sp>
      <p:pic>
        <p:nvPicPr>
          <p:cNvPr id="228" name="227 - Εικόνα"/>
          <p:cNvPicPr/>
          <p:nvPr/>
        </p:nvPicPr>
        <p:blipFill>
          <a:blip r:embed="rId2" cstate="print"/>
          <a:stretch/>
        </p:blipFill>
        <p:spPr>
          <a:xfrm>
            <a:off x="4716016" y="2060848"/>
            <a:ext cx="4051080" cy="2906432"/>
          </a:xfrm>
          <a:prstGeom prst="rect">
            <a:avLst/>
          </a:prstGeom>
          <a:ln>
            <a:noFill/>
          </a:ln>
        </p:spPr>
      </p:pic>
    </p:spTree>
  </p:cSld>
  <p:clrMapOvr>
    <a:masterClrMapping/>
  </p:clrMapOvr>
  <p:transition spd="med">
    <p:dissolv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412776"/>
            <a:ext cx="8352928" cy="1008112"/>
          </a:xfrm>
        </p:spPr>
        <p:txBody>
          <a:bodyPr>
            <a:noAutofit/>
          </a:bodyPr>
          <a:lstStyle/>
          <a:p>
            <a:pPr>
              <a:buNone/>
            </a:pPr>
            <a:r>
              <a:rPr lang="el-GR" sz="1800" dirty="0" smtClean="0"/>
              <a:t>Στα πλαίσια του προγράμματός μας </a:t>
            </a:r>
            <a:r>
              <a:rPr lang="el-GR" sz="1800" dirty="0" smtClean="0"/>
              <a:t> πραγματοποιήσαμε και </a:t>
            </a:r>
          </a:p>
          <a:p>
            <a:pPr>
              <a:buNone/>
            </a:pPr>
            <a:r>
              <a:rPr lang="el-GR" sz="1800" dirty="0" smtClean="0"/>
              <a:t>εκπαιδευτική </a:t>
            </a:r>
            <a:r>
              <a:rPr lang="el-GR" sz="1800" dirty="0" smtClean="0"/>
              <a:t>επίσκεψη </a:t>
            </a:r>
            <a:r>
              <a:rPr lang="el-GR" sz="1800" dirty="0" smtClean="0"/>
              <a:t>σ</a:t>
            </a:r>
            <a:r>
              <a:rPr lang="el-GR" sz="1800" dirty="0" smtClean="0"/>
              <a:t>το Ωδείο </a:t>
            </a:r>
            <a:r>
              <a:rPr lang="el-GR" sz="1800" dirty="0" err="1" smtClean="0"/>
              <a:t>Ηρώδου</a:t>
            </a:r>
            <a:r>
              <a:rPr lang="el-GR" sz="1800" dirty="0" smtClean="0"/>
              <a:t> του Αττικού και στο</a:t>
            </a:r>
          </a:p>
          <a:p>
            <a:pPr>
              <a:buNone/>
            </a:pPr>
            <a:r>
              <a:rPr lang="el-GR" sz="1800" dirty="0" smtClean="0"/>
              <a:t>αρχαίο θέατρο της Επιδαύρου.</a:t>
            </a:r>
            <a:endParaRPr lang="el-GR" sz="1800" dirty="0" smtClean="0"/>
          </a:p>
        </p:txBody>
      </p:sp>
      <p:pic>
        <p:nvPicPr>
          <p:cNvPr id="2" name="Picture 2" descr="C:\Users\ANASTASIA\Pictures\2019\20190327_125424.jpg"/>
          <p:cNvPicPr>
            <a:picLocks noChangeAspect="1" noChangeArrowheads="1"/>
          </p:cNvPicPr>
          <p:nvPr/>
        </p:nvPicPr>
        <p:blipFill>
          <a:blip r:embed="rId2" cstate="print"/>
          <a:srcRect/>
          <a:stretch>
            <a:fillRect/>
          </a:stretch>
        </p:blipFill>
        <p:spPr bwMode="auto">
          <a:xfrm>
            <a:off x="611560" y="3212976"/>
            <a:ext cx="3384376" cy="2538282"/>
          </a:xfrm>
          <a:prstGeom prst="rect">
            <a:avLst/>
          </a:prstGeom>
          <a:noFill/>
        </p:spPr>
      </p:pic>
      <p:pic>
        <p:nvPicPr>
          <p:cNvPr id="4" name="Picture 3" descr="C:\Users\ANASTASIA\Pictures\2019\20190328_142545.jpg"/>
          <p:cNvPicPr>
            <a:picLocks noChangeAspect="1" noChangeArrowheads="1"/>
          </p:cNvPicPr>
          <p:nvPr/>
        </p:nvPicPr>
        <p:blipFill>
          <a:blip r:embed="rId3" cstate="print"/>
          <a:srcRect/>
          <a:stretch>
            <a:fillRect/>
          </a:stretch>
        </p:blipFill>
        <p:spPr bwMode="auto">
          <a:xfrm>
            <a:off x="4812026" y="2852936"/>
            <a:ext cx="3936437" cy="2952328"/>
          </a:xfrm>
          <a:prstGeom prst="rect">
            <a:avLst/>
          </a:prstGeom>
          <a:noFill/>
        </p:spPr>
      </p:pic>
      <p:sp>
        <p:nvSpPr>
          <p:cNvPr id="7" name="CustomShape 1"/>
          <p:cNvSpPr/>
          <p:nvPr/>
        </p:nvSpPr>
        <p:spPr>
          <a:xfrm>
            <a:off x="611560" y="476672"/>
            <a:ext cx="8228520" cy="1141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l-GR" sz="2800" b="1" strike="noStrike" spc="-1" dirty="0" smtClean="0">
                <a:solidFill>
                  <a:srgbClr val="000000"/>
                </a:solidFill>
                <a:uFill>
                  <a:solidFill>
                    <a:srgbClr val="FFFFFF"/>
                  </a:solidFill>
                </a:uFill>
                <a:latin typeface="Calibri"/>
                <a:ea typeface="DejaVu Sans"/>
              </a:rPr>
              <a:t>Εκπαιδευτική επίσκεψη</a:t>
            </a:r>
            <a:r>
              <a:rPr lang="el-GR" sz="1800" b="0" strike="noStrike" spc="-1" dirty="0">
                <a:solidFill>
                  <a:srgbClr val="000000"/>
                </a:solidFill>
                <a:uFill>
                  <a:solidFill>
                    <a:srgbClr val="FFFFFF"/>
                  </a:solidFill>
                </a:uFill>
                <a:latin typeface="Calibri"/>
                <a:ea typeface="DejaVu Sans"/>
              </a:rPr>
              <a:t>	</a:t>
            </a:r>
            <a:endParaRPr lang="el-GR" sz="1800" b="0" strike="noStrike" spc="-1" dirty="0">
              <a:solidFill>
                <a:srgbClr val="000000"/>
              </a:solidFill>
              <a:uFill>
                <a:solidFill>
                  <a:srgbClr val="FFFFFF"/>
                </a:solidFill>
              </a:uFill>
              <a:latin typeface="Aria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1556792"/>
            <a:ext cx="8712968" cy="4800600"/>
          </a:xfrm>
        </p:spPr>
        <p:txBody>
          <a:bodyPr>
            <a:normAutofit/>
          </a:bodyPr>
          <a:lstStyle/>
          <a:p>
            <a:pPr>
              <a:buNone/>
            </a:pPr>
            <a:r>
              <a:rPr lang="el-GR" sz="2400" dirty="0" smtClean="0"/>
              <a:t>Με τη συμμετοχή μας στο συγκεκριμένο </a:t>
            </a:r>
            <a:r>
              <a:rPr lang="el-GR" sz="2400" dirty="0" smtClean="0"/>
              <a:t>πρόγραμμα…</a:t>
            </a:r>
          </a:p>
          <a:p>
            <a:pPr>
              <a:buNone/>
            </a:pPr>
            <a:endParaRPr lang="el-GR" sz="2400" dirty="0" smtClean="0"/>
          </a:p>
          <a:p>
            <a:r>
              <a:rPr lang="el-GR" sz="2400" dirty="0"/>
              <a:t>γ</a:t>
            </a:r>
            <a:r>
              <a:rPr lang="el-GR" sz="2400" dirty="0" smtClean="0"/>
              <a:t>νωρίσαμε και μελετήσαμε </a:t>
            </a:r>
            <a:r>
              <a:rPr lang="el-GR" sz="2400" dirty="0" smtClean="0"/>
              <a:t>ιστορικά </a:t>
            </a:r>
            <a:r>
              <a:rPr lang="el-GR" sz="2400" dirty="0"/>
              <a:t>στοιχεία, έννοιες και ορολογίες σχετικές με </a:t>
            </a:r>
            <a:r>
              <a:rPr lang="el-GR" sz="2400" dirty="0" smtClean="0"/>
              <a:t>το αρχαίο θέατρο</a:t>
            </a:r>
            <a:endParaRPr lang="el-GR" sz="2400" dirty="0"/>
          </a:p>
          <a:p>
            <a:r>
              <a:rPr lang="el-GR" sz="2400" dirty="0" smtClean="0"/>
              <a:t>παρατηρήσαμε</a:t>
            </a:r>
            <a:r>
              <a:rPr lang="el-GR" sz="2400" dirty="0" smtClean="0"/>
              <a:t>, </a:t>
            </a:r>
            <a:r>
              <a:rPr lang="el-GR" sz="2400" dirty="0" smtClean="0"/>
              <a:t>ε</a:t>
            </a:r>
            <a:r>
              <a:rPr lang="el-GR" sz="2400" dirty="0" smtClean="0"/>
              <a:t>ρευνήσαμε, επικοινωνήσαμε και συνεργαστήκαμε </a:t>
            </a:r>
            <a:endParaRPr lang="el-GR" sz="2400" dirty="0"/>
          </a:p>
          <a:p>
            <a:r>
              <a:rPr lang="el-GR" sz="2400" dirty="0" smtClean="0"/>
              <a:t>Ήρθαμε σε επαφή με </a:t>
            </a:r>
            <a:r>
              <a:rPr lang="el-GR" sz="2400" dirty="0"/>
              <a:t>την πολιτιστική κληρονομιά του </a:t>
            </a:r>
            <a:r>
              <a:rPr lang="el-GR" sz="2400" dirty="0" smtClean="0"/>
              <a:t>τόπου μας, εκτιμήσαμε την αξία της και κατανοήσαμε πόσο σημαντική είναι η προστασία και διαιώνισή της.</a:t>
            </a:r>
          </a:p>
          <a:p>
            <a:pPr>
              <a:buNone/>
            </a:pPr>
            <a:endParaRPr lang="el-GR" dirty="0"/>
          </a:p>
        </p:txBody>
      </p:sp>
      <p:sp>
        <p:nvSpPr>
          <p:cNvPr id="2" name="1 - Τίτλος"/>
          <p:cNvSpPr>
            <a:spLocks noGrp="1"/>
          </p:cNvSpPr>
          <p:nvPr>
            <p:ph type="title"/>
          </p:nvPr>
        </p:nvSpPr>
        <p:spPr/>
        <p:txBody>
          <a:bodyPr/>
          <a:lstStyle/>
          <a:p>
            <a:r>
              <a:rPr lang="el-GR" b="1" dirty="0" smtClean="0"/>
              <a:t>Αξιολόγηση προγράμματος</a:t>
            </a:r>
            <a:endParaRPr lang="el-GR" b="1"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p:txBody>
          <a:bodyPr numCol="2">
            <a:normAutofit fontScale="62500" lnSpcReduction="20000"/>
          </a:bodyPr>
          <a:lstStyle/>
          <a:p>
            <a:r>
              <a:rPr lang="el-GR" dirty="0" err="1"/>
              <a:t>Αποστολίδου</a:t>
            </a:r>
            <a:r>
              <a:rPr lang="el-GR" dirty="0"/>
              <a:t> Ελισάβετ</a:t>
            </a:r>
          </a:p>
          <a:p>
            <a:r>
              <a:rPr lang="el-GR" dirty="0"/>
              <a:t>Βασιλείου Βασίλειος</a:t>
            </a:r>
          </a:p>
          <a:p>
            <a:r>
              <a:rPr lang="el-GR" dirty="0" err="1"/>
              <a:t>Βελιάνης</a:t>
            </a:r>
            <a:r>
              <a:rPr lang="el-GR" dirty="0"/>
              <a:t> Δημήτριος</a:t>
            </a:r>
          </a:p>
          <a:p>
            <a:r>
              <a:rPr lang="el-GR" dirty="0" err="1"/>
              <a:t>Γάστης</a:t>
            </a:r>
            <a:r>
              <a:rPr lang="el-GR" dirty="0"/>
              <a:t> Αθανάσιος</a:t>
            </a:r>
          </a:p>
          <a:p>
            <a:r>
              <a:rPr lang="el-GR" dirty="0" err="1"/>
              <a:t>Γαύρου</a:t>
            </a:r>
            <a:r>
              <a:rPr lang="el-GR" dirty="0"/>
              <a:t> Γεωργία</a:t>
            </a:r>
          </a:p>
          <a:p>
            <a:r>
              <a:rPr lang="el-GR" dirty="0" err="1"/>
              <a:t>Γιαλαμάς</a:t>
            </a:r>
            <a:r>
              <a:rPr lang="el-GR" dirty="0"/>
              <a:t> Στέφανος</a:t>
            </a:r>
          </a:p>
          <a:p>
            <a:r>
              <a:rPr lang="el-GR" dirty="0" err="1"/>
              <a:t>Γιάντση</a:t>
            </a:r>
            <a:r>
              <a:rPr lang="el-GR" dirty="0"/>
              <a:t> Ιωάννα</a:t>
            </a:r>
          </a:p>
          <a:p>
            <a:r>
              <a:rPr lang="el-GR" dirty="0" err="1"/>
              <a:t>Γουλάπτση</a:t>
            </a:r>
            <a:r>
              <a:rPr lang="el-GR" dirty="0"/>
              <a:t> </a:t>
            </a:r>
            <a:r>
              <a:rPr lang="el-GR" dirty="0" err="1"/>
              <a:t>Ραφαηλία</a:t>
            </a:r>
            <a:endParaRPr lang="el-GR" dirty="0"/>
          </a:p>
          <a:p>
            <a:r>
              <a:rPr lang="el-GR" dirty="0" err="1"/>
              <a:t>Δεσποτάκη</a:t>
            </a:r>
            <a:r>
              <a:rPr lang="el-GR" dirty="0"/>
              <a:t> Θωμαή</a:t>
            </a:r>
          </a:p>
          <a:p>
            <a:r>
              <a:rPr lang="el-GR" dirty="0"/>
              <a:t>Δημητριάδου Σεβαστή</a:t>
            </a:r>
          </a:p>
          <a:p>
            <a:r>
              <a:rPr lang="el-GR" dirty="0" err="1"/>
              <a:t>Θεοδουλίδου</a:t>
            </a:r>
            <a:r>
              <a:rPr lang="el-GR" dirty="0"/>
              <a:t> Αγγελική</a:t>
            </a:r>
          </a:p>
          <a:p>
            <a:r>
              <a:rPr lang="el-GR" dirty="0"/>
              <a:t>Ιωάννου Χρυσόστομος</a:t>
            </a:r>
          </a:p>
          <a:p>
            <a:r>
              <a:rPr lang="el-GR" dirty="0" err="1"/>
              <a:t>Κίσκα</a:t>
            </a:r>
            <a:r>
              <a:rPr lang="el-GR" dirty="0"/>
              <a:t> Ιωάννα</a:t>
            </a:r>
          </a:p>
          <a:p>
            <a:r>
              <a:rPr lang="el-GR" dirty="0" err="1"/>
              <a:t>Κοσμίδου</a:t>
            </a:r>
            <a:r>
              <a:rPr lang="el-GR" dirty="0"/>
              <a:t> Παρασκευή</a:t>
            </a:r>
          </a:p>
          <a:p>
            <a:endParaRPr lang="el-GR" dirty="0" smtClean="0"/>
          </a:p>
          <a:p>
            <a:endParaRPr lang="el-GR" dirty="0"/>
          </a:p>
          <a:p>
            <a:endParaRPr lang="el-GR" dirty="0" smtClean="0"/>
          </a:p>
          <a:p>
            <a:r>
              <a:rPr lang="el-GR" dirty="0" err="1" smtClean="0"/>
              <a:t>Κούφη</a:t>
            </a:r>
            <a:r>
              <a:rPr lang="el-GR" dirty="0" smtClean="0"/>
              <a:t> </a:t>
            </a:r>
            <a:r>
              <a:rPr lang="el-GR" dirty="0"/>
              <a:t>Μαρία</a:t>
            </a:r>
          </a:p>
          <a:p>
            <a:r>
              <a:rPr lang="el-GR" dirty="0" smtClean="0"/>
              <a:t>Κυριακοπούλου </a:t>
            </a:r>
            <a:r>
              <a:rPr lang="el-GR" dirty="0"/>
              <a:t>Μαρία</a:t>
            </a:r>
          </a:p>
          <a:p>
            <a:r>
              <a:rPr lang="el-GR" dirty="0" err="1"/>
              <a:t>Λούστας</a:t>
            </a:r>
            <a:r>
              <a:rPr lang="el-GR" dirty="0"/>
              <a:t> Γεώργιος</a:t>
            </a:r>
          </a:p>
          <a:p>
            <a:r>
              <a:rPr lang="el-GR" dirty="0"/>
              <a:t>Μακρής Γεώργιος</a:t>
            </a:r>
          </a:p>
          <a:p>
            <a:r>
              <a:rPr lang="el-GR" dirty="0"/>
              <a:t>Μαρκόπουλος Χρήστος</a:t>
            </a:r>
          </a:p>
          <a:p>
            <a:r>
              <a:rPr lang="el-GR" dirty="0" err="1"/>
              <a:t>Μήνος</a:t>
            </a:r>
            <a:r>
              <a:rPr lang="el-GR" dirty="0"/>
              <a:t> Τραϊανός</a:t>
            </a:r>
          </a:p>
          <a:p>
            <a:r>
              <a:rPr lang="el-GR" dirty="0" err="1"/>
              <a:t>Ντάπε</a:t>
            </a:r>
            <a:r>
              <a:rPr lang="el-GR" dirty="0"/>
              <a:t> Παύλος</a:t>
            </a:r>
          </a:p>
          <a:p>
            <a:r>
              <a:rPr lang="el-GR" dirty="0"/>
              <a:t>Παλάντζας Αναστάσιος</a:t>
            </a:r>
          </a:p>
          <a:p>
            <a:r>
              <a:rPr lang="el-GR" dirty="0" err="1"/>
              <a:t>Ράμα</a:t>
            </a:r>
            <a:r>
              <a:rPr lang="el-GR" dirty="0"/>
              <a:t> Σαβίνα</a:t>
            </a:r>
          </a:p>
          <a:p>
            <a:r>
              <a:rPr lang="el-GR" dirty="0" err="1"/>
              <a:t>Σαλκούρτι</a:t>
            </a:r>
            <a:r>
              <a:rPr lang="el-GR" dirty="0"/>
              <a:t> Ανίτα</a:t>
            </a:r>
          </a:p>
          <a:p>
            <a:r>
              <a:rPr lang="el-GR" dirty="0" err="1"/>
              <a:t>Σίσκος</a:t>
            </a:r>
            <a:r>
              <a:rPr lang="el-GR" dirty="0"/>
              <a:t> Ιωάννης</a:t>
            </a:r>
          </a:p>
          <a:p>
            <a:r>
              <a:rPr lang="el-GR" dirty="0" err="1"/>
              <a:t>Σίσκος</a:t>
            </a:r>
            <a:r>
              <a:rPr lang="el-GR" dirty="0"/>
              <a:t> Ιωάννης</a:t>
            </a:r>
          </a:p>
          <a:p>
            <a:r>
              <a:rPr lang="el-GR" dirty="0" err="1"/>
              <a:t>Τέμο</a:t>
            </a:r>
            <a:r>
              <a:rPr lang="el-GR" dirty="0"/>
              <a:t> Λαμπρινή</a:t>
            </a:r>
          </a:p>
          <a:p>
            <a:r>
              <a:rPr lang="el-GR" dirty="0" err="1"/>
              <a:t>Τσιρνάρη</a:t>
            </a:r>
            <a:r>
              <a:rPr lang="el-GR" dirty="0"/>
              <a:t> Αναστασία</a:t>
            </a:r>
          </a:p>
          <a:p>
            <a:endParaRPr lang="el-GR" dirty="0"/>
          </a:p>
        </p:txBody>
      </p:sp>
      <p:sp>
        <p:nvSpPr>
          <p:cNvPr id="2" name="1 - Τίτλος"/>
          <p:cNvSpPr>
            <a:spLocks noGrp="1"/>
          </p:cNvSpPr>
          <p:nvPr>
            <p:ph type="title"/>
          </p:nvPr>
        </p:nvSpPr>
        <p:spPr>
          <a:xfrm>
            <a:off x="1115616" y="332656"/>
            <a:ext cx="7509520" cy="836712"/>
          </a:xfrm>
        </p:spPr>
        <p:txBody>
          <a:bodyPr/>
          <a:lstStyle/>
          <a:p>
            <a:r>
              <a:rPr lang="el-GR" b="1" dirty="0" smtClean="0"/>
              <a:t>Συμμετέχοντες μαθητές</a:t>
            </a:r>
            <a:endParaRPr lang="el-GR" b="1"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988840"/>
            <a:ext cx="8229600" cy="4525963"/>
          </a:xfrm>
        </p:spPr>
        <p:txBody>
          <a:bodyPr>
            <a:normAutofit/>
          </a:bodyPr>
          <a:lstStyle/>
          <a:p>
            <a:pPr>
              <a:buNone/>
            </a:pPr>
            <a:r>
              <a:rPr lang="el-GR" dirty="0" smtClean="0"/>
              <a:t>Το δράμα προήλθε από τις θρησκευτικές </a:t>
            </a:r>
          </a:p>
          <a:p>
            <a:pPr>
              <a:buNone/>
            </a:pPr>
            <a:r>
              <a:rPr lang="el-GR" dirty="0" smtClean="0"/>
              <a:t>τελετές, τα δρώμενα (= ιερές συμβολικές </a:t>
            </a:r>
          </a:p>
          <a:p>
            <a:pPr>
              <a:buNone/>
            </a:pPr>
            <a:r>
              <a:rPr lang="el-GR" dirty="0" smtClean="0"/>
              <a:t>πράξεις) και συνδέθηκε από την αρχή με τις </a:t>
            </a:r>
          </a:p>
          <a:p>
            <a:pPr>
              <a:buNone/>
            </a:pPr>
            <a:r>
              <a:rPr lang="el-GR" dirty="0" smtClean="0"/>
              <a:t>τελετουργικές γιορτές για τη γονιμότητα και</a:t>
            </a:r>
          </a:p>
          <a:p>
            <a:pPr>
              <a:buNone/>
            </a:pPr>
            <a:r>
              <a:rPr lang="el-GR" dirty="0" smtClean="0"/>
              <a:t>τη βλάστηση που γίνονταν στην αρχαιότητα </a:t>
            </a:r>
          </a:p>
          <a:p>
            <a:pPr>
              <a:buNone/>
            </a:pPr>
            <a:r>
              <a:rPr lang="el-GR" dirty="0" smtClean="0"/>
              <a:t>προς τιμήν του θεού Διονύσου. </a:t>
            </a:r>
          </a:p>
          <a:p>
            <a:endParaRPr lang="el-GR" dirty="0"/>
          </a:p>
        </p:txBody>
      </p:sp>
      <p:sp>
        <p:nvSpPr>
          <p:cNvPr id="2" name="1 - Τίτλος"/>
          <p:cNvSpPr>
            <a:spLocks noGrp="1"/>
          </p:cNvSpPr>
          <p:nvPr>
            <p:ph type="title"/>
          </p:nvPr>
        </p:nvSpPr>
        <p:spPr/>
        <p:txBody>
          <a:bodyPr>
            <a:normAutofit fontScale="90000"/>
          </a:bodyPr>
          <a:lstStyle/>
          <a:p>
            <a:r>
              <a:rPr lang="el-GR" b="1" dirty="0" smtClean="0"/>
              <a:t>Η γέννηση του θεάτρου στην Αθήνα</a:t>
            </a:r>
            <a:endParaRPr lang="el-GR" b="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1412776"/>
            <a:ext cx="7930128" cy="4800600"/>
          </a:xfrm>
        </p:spPr>
        <p:txBody>
          <a:bodyPr>
            <a:normAutofit fontScale="92500" lnSpcReduction="20000"/>
          </a:bodyPr>
          <a:lstStyle/>
          <a:p>
            <a:pPr>
              <a:buNone/>
            </a:pPr>
            <a:r>
              <a:rPr lang="el-GR" dirty="0" smtClean="0"/>
              <a:t>   Η απαρχή της τραγωδίας είναι στενά συνδεδεμένη με τη οργάνωση της πολιτικής ζωής και την ανάπτυξη της δράσης του πολίτη. Οι διδασκαλίες δραμάτων στην Αθήνα, όπως και οι αθλητικοί αγώνες, απέκτησαν μεγαλύτερη σημασία για τους θεατές, γιατί ήταν διαγωνισμοί κατορθωμάτων μπροστά στα μάτια της κοινότητας και εξέφραζαν το αγωνιστικό νεύμα της αρχαίας ελληνικής κοινωνίας και το πολιτικό χαρακτήρα της δημοκρατικής πόλης των Αθηνών. Δεν είναι καθόλου τυχαίο ότι το είδος ανθεί ταυτόχρονα με τη δημοκρατική οργάνωση της πόλης-κράτους της Αθήνας. </a:t>
            </a:r>
          </a:p>
          <a:p>
            <a:endParaRPr lang="el-GR" dirty="0"/>
          </a:p>
        </p:txBody>
      </p:sp>
      <p:sp>
        <p:nvSpPr>
          <p:cNvPr id="6" name="1 - Τίτλος"/>
          <p:cNvSpPr txBox="1">
            <a:spLocks noGrp="1"/>
          </p:cNvSpPr>
          <p:nvPr>
            <p:ph type="title"/>
          </p:nvPr>
        </p:nvSpPr>
        <p:spPr>
          <a:xfrm>
            <a:off x="395536" y="188640"/>
            <a:ext cx="8229600" cy="1143000"/>
          </a:xfrm>
          <a:prstGeom prst="rect">
            <a:avLst/>
          </a:prstGeom>
        </p:spPr>
        <p:txBody>
          <a:bodyPr vert="horz" lIns="91440" tIns="45720" rIns="91440" bIns="45720" rtlCol="0" anchor="ctr">
            <a:normAutofit fontScale="97500"/>
          </a:bodyPr>
          <a:lstStyle/>
          <a:p>
            <a:pPr lvl="0"/>
            <a:r>
              <a:rPr lang="el-GR" sz="2800" b="1" dirty="0" smtClean="0"/>
              <a:t>Η σύνδεση της δημοκρατίας με την άνθηση του αρχαίου θεάτρου στη κλασσική Αθήνα</a:t>
            </a:r>
            <a:endParaRPr kumimoji="0" lang="el-GR" sz="2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20000"/>
          </a:bodyPr>
          <a:lstStyle/>
          <a:p>
            <a:pPr>
              <a:buNone/>
            </a:pPr>
            <a:r>
              <a:rPr lang="el-GR" dirty="0" smtClean="0"/>
              <a:t>   Η τραγωδία είναι η θεατρική παρουσίαση ενός μύθου (δράση) με εκφραστικό όργανο τον ποιητικό λόγο. Η λειτουργία της είναι ανθρωπογνωστική και ο ρόλος της παιδευτικός (διδασκαλία): η αναπαράσταση ανθρώπινων καταστάσεων και αντιδράσεων (αγάπη, πόνος, μίσος, εκδίκηση κ.ά.) διευρύνει τις γνώσεις του θεατή για την ανθρώπινη φύση και συμπληρώνει την εμπειρία του. Η συναισθηματική συμμετοχή των θεατών στα διαδραματιζόμενα γεγονότα, με τη δικαίωση του τραγικού ήρωα ή την αποκατάσταση της κοινωνικής ισορροπίας και της ηθικής τάξης, οδηγεί στη λύτρωση, στον εξαγνισμό τους. </a:t>
            </a:r>
          </a:p>
          <a:p>
            <a:endParaRPr lang="el-GR" dirty="0"/>
          </a:p>
        </p:txBody>
      </p:sp>
      <p:sp>
        <p:nvSpPr>
          <p:cNvPr id="2" name="1 - Τίτλος"/>
          <p:cNvSpPr>
            <a:spLocks noGrp="1"/>
          </p:cNvSpPr>
          <p:nvPr>
            <p:ph type="title"/>
          </p:nvPr>
        </p:nvSpPr>
        <p:spPr/>
        <p:txBody>
          <a:bodyPr>
            <a:normAutofit/>
          </a:bodyPr>
          <a:lstStyle/>
          <a:p>
            <a:r>
              <a:rPr lang="el-GR" sz="2800" b="1" dirty="0" smtClean="0"/>
              <a:t>Ο ρόλος του θεάτρου στη ζωή των πολιτών</a:t>
            </a:r>
            <a:endParaRPr lang="el-GR" sz="2800" b="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71600" y="1628800"/>
            <a:ext cx="7200800" cy="4248472"/>
          </a:xfrm>
        </p:spPr>
        <p:txBody>
          <a:bodyPr>
            <a:normAutofit/>
          </a:bodyPr>
          <a:lstStyle/>
          <a:p>
            <a:pPr>
              <a:buNone/>
            </a:pPr>
            <a:r>
              <a:rPr lang="el-GR" dirty="0" smtClean="0"/>
              <a:t> </a:t>
            </a:r>
            <a:r>
              <a:rPr lang="el-GR" sz="2800" dirty="0" smtClean="0"/>
              <a:t>Τα τρία είδη της δραματικής ποίησης ήταν: </a:t>
            </a:r>
          </a:p>
          <a:p>
            <a:r>
              <a:rPr lang="el-GR" sz="2800" dirty="0" smtClean="0"/>
              <a:t>η τραγωδία, </a:t>
            </a:r>
          </a:p>
          <a:p>
            <a:r>
              <a:rPr lang="el-GR" sz="2800" dirty="0" smtClean="0"/>
              <a:t>η κωμωδία και </a:t>
            </a:r>
          </a:p>
          <a:p>
            <a:r>
              <a:rPr lang="el-GR" sz="2800" dirty="0" smtClean="0"/>
              <a:t>το σταυρικό δράμα.</a:t>
            </a:r>
            <a:endParaRPr lang="en-US" sz="2800" dirty="0" smtClean="0"/>
          </a:p>
          <a:p>
            <a:endParaRPr lang="el-GR" dirty="0"/>
          </a:p>
        </p:txBody>
      </p:sp>
      <p:sp>
        <p:nvSpPr>
          <p:cNvPr id="2" name="1 - Τίτλος"/>
          <p:cNvSpPr>
            <a:spLocks noGrp="1"/>
          </p:cNvSpPr>
          <p:nvPr>
            <p:ph type="title"/>
          </p:nvPr>
        </p:nvSpPr>
        <p:spPr>
          <a:xfrm>
            <a:off x="1043608" y="260648"/>
            <a:ext cx="7498080" cy="634082"/>
          </a:xfrm>
        </p:spPr>
        <p:txBody>
          <a:bodyPr>
            <a:normAutofit/>
          </a:bodyPr>
          <a:lstStyle/>
          <a:p>
            <a:r>
              <a:rPr lang="el-GR" sz="2800" b="1" dirty="0" smtClean="0"/>
              <a:t>Τα είδη του δράματος</a:t>
            </a:r>
            <a:endParaRPr lang="el-GR" sz="2800" b="1"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xmlns="" id="{44BCD80C-950B-45F2-B473-C88AFFADAA5D}"/>
              </a:ext>
            </a:extLst>
          </p:cNvPr>
          <p:cNvSpPr>
            <a:spLocks noGrp="1"/>
          </p:cNvSpPr>
          <p:nvPr>
            <p:ph idx="1"/>
          </p:nvPr>
        </p:nvSpPr>
        <p:spPr>
          <a:xfrm>
            <a:off x="1331640" y="1628800"/>
            <a:ext cx="7200800" cy="4078224"/>
          </a:xfrm>
        </p:spPr>
        <p:txBody>
          <a:bodyPr>
            <a:normAutofit lnSpcReduction="10000"/>
          </a:bodyPr>
          <a:lstStyle/>
          <a:p>
            <a:pPr marL="0" indent="0">
              <a:buNone/>
            </a:pPr>
            <a:r>
              <a:rPr lang="el-GR" sz="3000" dirty="0"/>
              <a:t>ΤΡΑΓΩΔΙΑ</a:t>
            </a:r>
            <a:r>
              <a:rPr lang="en-US" sz="3000" dirty="0"/>
              <a:t>:</a:t>
            </a:r>
            <a:endParaRPr lang="el-GR" sz="3000" dirty="0"/>
          </a:p>
          <a:p>
            <a:pPr>
              <a:buFont typeface="Arial" panose="020B0604020202020204" pitchFamily="34" charset="0"/>
              <a:buChar char="•"/>
            </a:pPr>
            <a:r>
              <a:rPr lang="el-GR" sz="3000" dirty="0"/>
              <a:t>Αἰσχύλος (525-456 π.</a:t>
            </a:r>
            <a:r>
              <a:rPr lang="en-US" sz="3000" dirty="0"/>
              <a:t>X.)</a:t>
            </a:r>
          </a:p>
          <a:p>
            <a:pPr>
              <a:buFont typeface="Arial" panose="020B0604020202020204" pitchFamily="34" charset="0"/>
              <a:buChar char="•"/>
            </a:pPr>
            <a:r>
              <a:rPr lang="el-GR" sz="3000" dirty="0"/>
              <a:t>Σοφοκλῆς (496-406/5 π.</a:t>
            </a:r>
            <a:r>
              <a:rPr lang="en-US" sz="3000" dirty="0"/>
              <a:t>X.)</a:t>
            </a:r>
          </a:p>
          <a:p>
            <a:pPr>
              <a:buFont typeface="Arial" panose="020B0604020202020204" pitchFamily="34" charset="0"/>
              <a:buChar char="•"/>
            </a:pPr>
            <a:r>
              <a:rPr lang="en-US" sz="3000" dirty="0" smtClean="0"/>
              <a:t>E</a:t>
            </a:r>
            <a:r>
              <a:rPr lang="el-GR" sz="3000" dirty="0"/>
              <a:t>ὐριπίδης (485-406 π.</a:t>
            </a:r>
            <a:r>
              <a:rPr lang="en-US" sz="3000" dirty="0"/>
              <a:t>X.)</a:t>
            </a:r>
            <a:endParaRPr lang="el-GR" sz="3000" dirty="0"/>
          </a:p>
          <a:p>
            <a:pPr>
              <a:buFont typeface="Arial" panose="020B0604020202020204" pitchFamily="34" charset="0"/>
              <a:buChar char="•"/>
            </a:pPr>
            <a:endParaRPr lang="el-GR" sz="3000" dirty="0"/>
          </a:p>
          <a:p>
            <a:pPr>
              <a:buFont typeface="Arial" panose="020B0604020202020204" pitchFamily="34" charset="0"/>
              <a:buChar char="•"/>
            </a:pPr>
            <a:endParaRPr lang="el-GR" sz="3000" dirty="0"/>
          </a:p>
          <a:p>
            <a:pPr marL="0" indent="0">
              <a:buNone/>
            </a:pPr>
            <a:r>
              <a:rPr lang="el-GR" sz="3000" dirty="0"/>
              <a:t>ΚΩΜΩΔΙΑ</a:t>
            </a:r>
            <a:r>
              <a:rPr lang="en-US" sz="3000" dirty="0"/>
              <a:t>:</a:t>
            </a:r>
            <a:endParaRPr lang="el-GR" sz="3000" dirty="0"/>
          </a:p>
          <a:p>
            <a:pPr>
              <a:buFont typeface="Arial" panose="020B0604020202020204" pitchFamily="34" charset="0"/>
              <a:buChar char="•"/>
            </a:pPr>
            <a:r>
              <a:rPr lang="en-US" sz="3000" dirty="0"/>
              <a:t>A</a:t>
            </a:r>
            <a:r>
              <a:rPr lang="el-GR" sz="3000" dirty="0"/>
              <a:t>ριστοφάνης (445-385 π.</a:t>
            </a:r>
            <a:r>
              <a:rPr lang="en-US" sz="3000" dirty="0"/>
              <a:t>X.)</a:t>
            </a:r>
          </a:p>
          <a:p>
            <a:pPr marL="0" indent="0">
              <a:buNone/>
            </a:pPr>
            <a:endParaRPr lang="el-GR" b="1" dirty="0"/>
          </a:p>
          <a:p>
            <a:pPr marL="0" indent="0">
              <a:buNone/>
            </a:pPr>
            <a:endParaRPr lang="en-US" b="1" dirty="0"/>
          </a:p>
        </p:txBody>
      </p:sp>
      <p:sp>
        <p:nvSpPr>
          <p:cNvPr id="2" name="1 - Τίτλος"/>
          <p:cNvSpPr>
            <a:spLocks noGrp="1"/>
          </p:cNvSpPr>
          <p:nvPr>
            <p:ph type="title"/>
          </p:nvPr>
        </p:nvSpPr>
        <p:spPr>
          <a:xfrm>
            <a:off x="1043608" y="188640"/>
            <a:ext cx="7818072" cy="1143000"/>
          </a:xfrm>
        </p:spPr>
        <p:txBody>
          <a:bodyPr>
            <a:noAutofit/>
          </a:bodyPr>
          <a:lstStyle/>
          <a:p>
            <a:r>
              <a:rPr lang="el-GR" sz="2800" b="1" dirty="0" smtClean="0"/>
              <a:t>ΣΗΜΑΝΤΙΚΟΤΕΡΟΙ ΑΡΧΑΙΟΙ ΚΛΑΣΣΙΚΟΙ ΠΟΙΗΤΕΣ</a:t>
            </a:r>
            <a:endParaRPr lang="el-GR" sz="2800" b="1"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636A2639-9227-4738-92C4-C3205A5C2453}"/>
              </a:ext>
            </a:extLst>
          </p:cNvPr>
          <p:cNvSpPr>
            <a:spLocks noGrp="1"/>
          </p:cNvSpPr>
          <p:nvPr>
            <p:ph idx="1"/>
          </p:nvPr>
        </p:nvSpPr>
        <p:spPr>
          <a:xfrm>
            <a:off x="251520" y="2564904"/>
            <a:ext cx="8424936" cy="4050792"/>
          </a:xfrm>
        </p:spPr>
        <p:txBody>
          <a:bodyPr>
            <a:normAutofit fontScale="70000" lnSpcReduction="20000"/>
          </a:bodyPr>
          <a:lstStyle/>
          <a:p>
            <a:r>
              <a:rPr lang="el-GR" dirty="0"/>
              <a:t>O Aισχύλος γεννήθηκε στην Eλευσίνα, </a:t>
            </a:r>
            <a:r>
              <a:rPr lang="el-GR" dirty="0" smtClean="0"/>
              <a:t>έζησε όμως </a:t>
            </a:r>
            <a:r>
              <a:rPr lang="el-GR" dirty="0"/>
              <a:t>στην Aθήνα, άμεσα συνδεδεμένος με την πολιτική ζωή του «</a:t>
            </a:r>
            <a:r>
              <a:rPr lang="el-GR" i="1" dirty="0"/>
              <a:t>κλεινοῦ ἄστεως</a:t>
            </a:r>
            <a:r>
              <a:rPr lang="el-GR" dirty="0"/>
              <a:t>». Eίναι ο άνθρωπος των Μηδικών πολέμων, οι οποίοι και τον επηρέασαν καθοριστικά. Πολέμησε γενναία στο </a:t>
            </a:r>
            <a:r>
              <a:rPr lang="el-GR" dirty="0" err="1" smtClean="0"/>
              <a:t>Mαραθώνα</a:t>
            </a:r>
            <a:r>
              <a:rPr lang="el-GR" dirty="0" smtClean="0"/>
              <a:t>, πιθανόν </a:t>
            </a:r>
            <a:r>
              <a:rPr lang="el-GR" dirty="0"/>
              <a:t>στη Σαλαμίνα, ίσως ακόμη και στις Πλαταιές, διεκδικώντας έτσι τον πρώτο τίτλο τιμής: τη δόξα γιατί αγωνίστηκε κατά του Πέρση εισβολέα.</a:t>
            </a:r>
          </a:p>
          <a:p>
            <a:r>
              <a:rPr lang="el-GR" dirty="0"/>
              <a:t>Tην πρώτη του νίκη σε τραγικό αγώνα κέρδισε το 484 π.X. Οκτώ χρόνια μετά την περίλαμπρη νίκη στη Σαλαμίνα (480 π.X.), απέσπασε, με χορηγό το νεαρό Περικλή, τα </a:t>
            </a:r>
            <a:r>
              <a:rPr lang="el-GR" i="1" dirty="0"/>
              <a:t>πρωτεία</a:t>
            </a:r>
            <a:r>
              <a:rPr lang="el-GR" dirty="0"/>
              <a:t>, με τη θριαμβευτική παράσταση των </a:t>
            </a:r>
            <a:r>
              <a:rPr lang="el-GR" i="1" dirty="0"/>
              <a:t>Περσών</a:t>
            </a:r>
            <a:r>
              <a:rPr lang="el-GR" dirty="0"/>
              <a:t> (472 π.X.). Έκτοτε γνώρισε και άλλους θριάμβους (νίκησε 14 φορές). </a:t>
            </a:r>
            <a:r>
              <a:rPr lang="el-GR" dirty="0" err="1" smtClean="0"/>
              <a:t>Tην</a:t>
            </a:r>
            <a:r>
              <a:rPr lang="el-GR" dirty="0" smtClean="0"/>
              <a:t> </a:t>
            </a:r>
            <a:r>
              <a:rPr lang="el-GR" dirty="0"/>
              <a:t>τελευταία του νίκη κέρδισε με την τριλογία </a:t>
            </a:r>
            <a:r>
              <a:rPr lang="el-GR" i="1" dirty="0"/>
              <a:t>Ὀρέστεια</a:t>
            </a:r>
            <a:r>
              <a:rPr lang="el-GR" dirty="0"/>
              <a:t> (458 π.X.).</a:t>
            </a:r>
          </a:p>
          <a:p>
            <a:r>
              <a:rPr lang="el-GR" dirty="0"/>
              <a:t>Πέθανε δύο χρόνια αργότερα στη Γέλα της Σικελίας. Στον τάφο του χαράχθηκε επιτύμβιο επίγραμμα αποδιδόμενο στον ίδιο τον ποιητή.</a:t>
            </a:r>
          </a:p>
          <a:p>
            <a:pPr marL="0" indent="0">
              <a:buNone/>
            </a:pPr>
            <a:endParaRPr lang="el-GR" dirty="0"/>
          </a:p>
        </p:txBody>
      </p:sp>
      <p:sp>
        <p:nvSpPr>
          <p:cNvPr id="2" name="1 - Τίτλος"/>
          <p:cNvSpPr>
            <a:spLocks noGrp="1"/>
          </p:cNvSpPr>
          <p:nvPr>
            <p:ph type="title"/>
          </p:nvPr>
        </p:nvSpPr>
        <p:spPr>
          <a:xfrm>
            <a:off x="539552" y="476672"/>
            <a:ext cx="4248472" cy="1143000"/>
          </a:xfrm>
        </p:spPr>
        <p:txBody>
          <a:bodyPr>
            <a:noAutofit/>
          </a:bodyPr>
          <a:lstStyle/>
          <a:p>
            <a:r>
              <a:rPr lang="el-GR" sz="2800" b="1" dirty="0" err="1" smtClean="0"/>
              <a:t>Αἰσχύλος</a:t>
            </a:r>
            <a:r>
              <a:rPr lang="el-GR" sz="2800" b="1" dirty="0" smtClean="0"/>
              <a:t> (525-456 π.</a:t>
            </a:r>
            <a:r>
              <a:rPr lang="en-US" sz="2800" b="1" dirty="0" smtClean="0"/>
              <a:t>X.)</a:t>
            </a:r>
            <a:br>
              <a:rPr lang="en-US" sz="2800" b="1" dirty="0" smtClean="0"/>
            </a:br>
            <a:endParaRPr lang="el-GR" sz="2800" b="1" dirty="0"/>
          </a:p>
        </p:txBody>
      </p:sp>
      <p:pic>
        <p:nvPicPr>
          <p:cNvPr id="8" name="Picture 2" descr="ÎÎ¹ÏÏÏÎ»Î¿Ï. ÎÎ»ÎµÏÎ¸ÎµÏÎ· Î±ÏÏÎ´Î¿ÏÎ·">
            <a:extLst>
              <a:ext uri="{FF2B5EF4-FFF2-40B4-BE49-F238E27FC236}">
                <a16:creationId xmlns:a16="http://schemas.microsoft.com/office/drawing/2014/main" xmlns="" id="{92DFC18E-B645-4597-B244-4989EE1B433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2200" y="188640"/>
            <a:ext cx="1990368" cy="231714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B16F824D-2549-4F2A-86AF-A9338141097F}"/>
              </a:ext>
            </a:extLst>
          </p:cNvPr>
          <p:cNvSpPr>
            <a:spLocks noGrp="1"/>
          </p:cNvSpPr>
          <p:nvPr>
            <p:ph idx="1"/>
          </p:nvPr>
        </p:nvSpPr>
        <p:spPr>
          <a:xfrm>
            <a:off x="0" y="2318373"/>
            <a:ext cx="8398607" cy="4539627"/>
          </a:xfrm>
        </p:spPr>
        <p:txBody>
          <a:bodyPr>
            <a:normAutofit fontScale="62500" lnSpcReduction="20000"/>
          </a:bodyPr>
          <a:lstStyle/>
          <a:p>
            <a:r>
              <a:rPr lang="el-GR" dirty="0"/>
              <a:t>O Σοφοκλής γεννήθηκε στον Ίππιο Kολωνό. H οικογένειά του ήταν εύπορη και γι' αυτό έτυχε επιμελημένης μόρφωσης. </a:t>
            </a:r>
          </a:p>
          <a:p>
            <a:r>
              <a:rPr lang="el-GR" dirty="0"/>
              <a:t>H κλίση του προς την ποίηση εκδηλώθηκε νωρίς. Σε ηλικία 29 ετών, το 468 π.X., νίκησε τον Aισχύλο σε αγώνα τραγωδίας και συνάμα κέρδισε τη συμπάθεια των συμπολιτών του, που τον συνόδευε έως το τέλος της ζωής του. Mετά τη νίκη του αυτή και σε όλο το μακρόχρονο βίο του δεν έπαψε να συγγράφει τραγωδίες. Eίκοσι φορές υπήρξε νικητής σε δραματικούς αγώνες και ποτέ δεν κατατάχτηκε στην τρίτη θέση. </a:t>
            </a:r>
          </a:p>
          <a:p>
            <a:r>
              <a:rPr lang="el-GR" dirty="0" smtClean="0"/>
              <a:t>Η Αθήνα του επιφύλαξε </a:t>
            </a:r>
            <a:r>
              <a:rPr lang="el-GR" dirty="0"/>
              <a:t>πολλές τιμές. Tον όρισε Eλληνοταμία (έργο του ήταν η είσπραξη της εισφοράς των συμμαχικών πόλεων), ενώ διατέλεσε δύο φορές </a:t>
            </a:r>
            <a:r>
              <a:rPr lang="el-GR" dirty="0" smtClean="0"/>
              <a:t>στρατηγός. </a:t>
            </a:r>
            <a:r>
              <a:rPr lang="el-GR" dirty="0"/>
              <a:t>Eπίσης, του ανατέθηκε πρεσβευτική αποστολή στη Λέσβο και τη Xίο. Άσκησε και θρησκευτικά λειτουργήματα και συγκαταλέγεται μεταξύεκείνων που εισήγαγαν στην Aθήνα τη λατρεία του Aσκληπιού. </a:t>
            </a:r>
          </a:p>
          <a:p>
            <a:r>
              <a:rPr lang="el-GR" dirty="0"/>
              <a:t>Tα πολιτικά πράγματα της εποχής του δεν τον άφησαν ασυγκίνητο, αλλά επέδειξε το ενδιαφέρον που έπρεπε να επιδεικνύει κάθε Aθηναίος πολίτης. Aνήκε στη δημοκρατική παράταξη και σε πολλά σημεία του έργου του χρησιμοποιεί τις γνώσεις του για τα πολιτικά θέματα.</a:t>
            </a:r>
          </a:p>
          <a:p>
            <a:endParaRPr lang="el-GR" dirty="0"/>
          </a:p>
        </p:txBody>
      </p:sp>
      <p:sp>
        <p:nvSpPr>
          <p:cNvPr id="2" name="1 - Τίτλος"/>
          <p:cNvSpPr>
            <a:spLocks noGrp="1"/>
          </p:cNvSpPr>
          <p:nvPr>
            <p:ph type="title"/>
          </p:nvPr>
        </p:nvSpPr>
        <p:spPr>
          <a:xfrm>
            <a:off x="251520" y="476672"/>
            <a:ext cx="5616624" cy="1143000"/>
          </a:xfrm>
        </p:spPr>
        <p:txBody>
          <a:bodyPr>
            <a:noAutofit/>
          </a:bodyPr>
          <a:lstStyle/>
          <a:p>
            <a:r>
              <a:rPr lang="el-GR" sz="2800" b="1" dirty="0" err="1" smtClean="0"/>
              <a:t>Σοφοκλῆς</a:t>
            </a:r>
            <a:r>
              <a:rPr lang="el-GR" sz="2800" b="1" dirty="0" smtClean="0"/>
              <a:t> (496-406/5π.</a:t>
            </a:r>
            <a:r>
              <a:rPr lang="en-US" sz="2800" b="1" dirty="0" smtClean="0"/>
              <a:t>X.) </a:t>
            </a:r>
            <a:br>
              <a:rPr lang="en-US" sz="2800" b="1" dirty="0" smtClean="0"/>
            </a:br>
            <a:endParaRPr lang="el-GR" sz="2800" b="1" dirty="0"/>
          </a:p>
        </p:txBody>
      </p:sp>
      <p:pic>
        <p:nvPicPr>
          <p:cNvPr id="9" name="Picture 3">
            <a:extLst>
              <a:ext uri="{FF2B5EF4-FFF2-40B4-BE49-F238E27FC236}">
                <a16:creationId xmlns:a16="http://schemas.microsoft.com/office/drawing/2014/main" xmlns="" id="{080E53B2-21F2-4E5B-BD3C-BB5151610791}"/>
              </a:ext>
            </a:extLst>
          </p:cNvPr>
          <p:cNvPicPr>
            <a:picLocks noChangeAspect="1"/>
          </p:cNvPicPr>
          <p:nvPr/>
        </p:nvPicPr>
        <p:blipFill>
          <a:blip r:embed="rId2" cstate="print"/>
          <a:stretch>
            <a:fillRect/>
          </a:stretch>
        </p:blipFill>
        <p:spPr>
          <a:xfrm>
            <a:off x="6372200" y="0"/>
            <a:ext cx="1986097" cy="2245153"/>
          </a:xfrm>
          <a:prstGeom prst="rect">
            <a:avLst/>
          </a:prstGeom>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70</TotalTime>
  <Words>1621</Words>
  <Application>Microsoft Office PowerPoint</Application>
  <PresentationFormat>Προβολή στην οθόνη (4:3)</PresentationFormat>
  <Paragraphs>126</Paragraphs>
  <Slides>26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Συγκέντρωση</vt:lpstr>
      <vt:lpstr>Το αρχαίο θέατρο: από το χθες στο σήμερα </vt:lpstr>
      <vt:lpstr>Θέμα</vt:lpstr>
      <vt:lpstr>Η γέννηση του θεάτρου στην Αθήνα</vt:lpstr>
      <vt:lpstr>Η σύνδεση της δημοκρατίας με την άνθηση του αρχαίου θεάτρου στη κλασσική Αθήνα</vt:lpstr>
      <vt:lpstr>Ο ρόλος του θεάτρου στη ζωή των πολιτών</vt:lpstr>
      <vt:lpstr>Τα είδη του δράματος</vt:lpstr>
      <vt:lpstr>ΣΗΜΑΝΤΙΚΟΤΕΡΟΙ ΑΡΧΑΙΟΙ ΚΛΑΣΣΙΚΟΙ ΠΟΙΗΤΕΣ</vt:lpstr>
      <vt:lpstr>Αἰσχύλος (525-456 π.X.) </vt:lpstr>
      <vt:lpstr>Σοφοκλῆς (496-406/5π.X.)  </vt:lpstr>
      <vt:lpstr>Eὐριπίδης (485-406π.X.)  </vt:lpstr>
      <vt:lpstr>Διαφάνεια 11</vt:lpstr>
      <vt:lpstr>ΔΡΑΜΑΤΙΚΟΙ ΑΓΩΝΕΣ</vt:lpstr>
      <vt:lpstr>Συμμετέχοντες</vt:lpstr>
      <vt:lpstr>Οι συντελεστές του θεάτρου</vt:lpstr>
      <vt:lpstr>Οι συντελεστές του θεάτρου</vt:lpstr>
      <vt:lpstr>ΑΡΧΑΙΟ ΘΕΑΤΡΟ  ΕΠΙΔΑΥΡΟΥ</vt:lpstr>
      <vt:lpstr>Πότε χτίστηκε και από ποιον ;</vt:lpstr>
      <vt:lpstr>Χαρακτηριστικά του θεάτρου</vt:lpstr>
      <vt:lpstr>Ωδείο Ηρώδου του Αττικού</vt:lpstr>
      <vt:lpstr>Διαφάνεια 20</vt:lpstr>
      <vt:lpstr>Διαφάνεια 21</vt:lpstr>
      <vt:lpstr>Διαφάνεια 22</vt:lpstr>
      <vt:lpstr>Διαφάνεια 23</vt:lpstr>
      <vt:lpstr>Διαφάνεια 24</vt:lpstr>
      <vt:lpstr>Αξιολόγηση προγράμματος</vt:lpstr>
      <vt:lpstr>Συμμετέχοντες μαθητές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ANASTASIA</dc:creator>
  <cp:lastModifiedBy>ANASTASIA</cp:lastModifiedBy>
  <cp:revision>3</cp:revision>
  <dcterms:created xsi:type="dcterms:W3CDTF">2019-05-20T20:05:00Z</dcterms:created>
  <dcterms:modified xsi:type="dcterms:W3CDTF">2019-05-20T21:15:10Z</dcterms:modified>
</cp:coreProperties>
</file>